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5"/>
  </p:notesMasterIdLst>
  <p:handoutMasterIdLst>
    <p:handoutMasterId r:id="rId26"/>
  </p:handoutMasterIdLst>
  <p:sldIdLst>
    <p:sldId id="257" r:id="rId2"/>
    <p:sldId id="308" r:id="rId3"/>
    <p:sldId id="309" r:id="rId4"/>
    <p:sldId id="310" r:id="rId5"/>
    <p:sldId id="311" r:id="rId6"/>
    <p:sldId id="312" r:id="rId7"/>
    <p:sldId id="313" r:id="rId8"/>
    <p:sldId id="314" r:id="rId9"/>
    <p:sldId id="315" r:id="rId10"/>
    <p:sldId id="316" r:id="rId11"/>
    <p:sldId id="317" r:id="rId12"/>
    <p:sldId id="318" r:id="rId13"/>
    <p:sldId id="319" r:id="rId14"/>
    <p:sldId id="320" r:id="rId15"/>
    <p:sldId id="321" r:id="rId16"/>
    <p:sldId id="322" r:id="rId17"/>
    <p:sldId id="323" r:id="rId18"/>
    <p:sldId id="324" r:id="rId19"/>
    <p:sldId id="325" r:id="rId20"/>
    <p:sldId id="326" r:id="rId21"/>
    <p:sldId id="327" r:id="rId22"/>
    <p:sldId id="328" r:id="rId23"/>
    <p:sldId id="329" r:id="rId24"/>
  </p:sldIdLst>
  <p:sldSz cx="9144000" cy="6858000" type="screen4x3"/>
  <p:notesSz cx="6834188" cy="99790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4FE703"/>
    <a:srgbClr val="21D303"/>
    <a:srgbClr val="FF0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15620"/>
    <p:restoredTop sz="96473" autoAdjust="0"/>
  </p:normalViewPr>
  <p:slideViewPr>
    <p:cSldViewPr>
      <p:cViewPr varScale="1">
        <p:scale>
          <a:sx n="43" d="100"/>
          <a:sy n="43" d="100"/>
        </p:scale>
        <p:origin x="-15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3.wmf"/><Relationship Id="rId4" Type="http://schemas.openxmlformats.org/officeDocument/2006/relationships/image" Target="../media/image16.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9.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image" Target="../media/image1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62275" cy="49847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71913" y="0"/>
            <a:ext cx="2960687" cy="498475"/>
          </a:xfrm>
          <a:prstGeom prst="rect">
            <a:avLst/>
          </a:prstGeom>
        </p:spPr>
        <p:txBody>
          <a:bodyPr vert="horz" lIns="91440" tIns="45720" rIns="91440" bIns="45720" rtlCol="0"/>
          <a:lstStyle>
            <a:lvl1pPr algn="r">
              <a:defRPr sz="1200"/>
            </a:lvl1pPr>
          </a:lstStyle>
          <a:p>
            <a:fld id="{31B7CFD1-97A1-43D2-AE3C-336901552713}" type="datetimeFigureOut">
              <a:rPr lang="en-US" smtClean="0"/>
              <a:pPr/>
              <a:t>5/6/2011</a:t>
            </a:fld>
            <a:endParaRPr lang="en-US"/>
          </a:p>
        </p:txBody>
      </p:sp>
      <p:sp>
        <p:nvSpPr>
          <p:cNvPr id="4" name="Footer Placeholder 3"/>
          <p:cNvSpPr>
            <a:spLocks noGrp="1"/>
          </p:cNvSpPr>
          <p:nvPr>
            <p:ph type="ftr" sz="quarter" idx="2"/>
          </p:nvPr>
        </p:nvSpPr>
        <p:spPr>
          <a:xfrm>
            <a:off x="0" y="9478963"/>
            <a:ext cx="2962275" cy="49847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71913" y="9478963"/>
            <a:ext cx="2960687" cy="498475"/>
          </a:xfrm>
          <a:prstGeom prst="rect">
            <a:avLst/>
          </a:prstGeom>
        </p:spPr>
        <p:txBody>
          <a:bodyPr vert="horz" lIns="91440" tIns="45720" rIns="91440" bIns="45720" rtlCol="0" anchor="b"/>
          <a:lstStyle>
            <a:lvl1pPr algn="r">
              <a:defRPr sz="1200"/>
            </a:lvl1pPr>
          </a:lstStyle>
          <a:p>
            <a:fld id="{D7352081-412A-4581-953F-83C525901E2B}"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61481" cy="49895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71125" y="0"/>
            <a:ext cx="2961481" cy="498951"/>
          </a:xfrm>
          <a:prstGeom prst="rect">
            <a:avLst/>
          </a:prstGeom>
        </p:spPr>
        <p:txBody>
          <a:bodyPr vert="horz" lIns="91440" tIns="45720" rIns="91440" bIns="45720" rtlCol="0"/>
          <a:lstStyle>
            <a:lvl1pPr algn="r">
              <a:defRPr sz="1200"/>
            </a:lvl1pPr>
          </a:lstStyle>
          <a:p>
            <a:fld id="{22854AD6-4354-4030-B128-F7EC6F76B6D4}" type="datetimeFigureOut">
              <a:rPr lang="en-US" smtClean="0"/>
              <a:pPr/>
              <a:t>5/6/2011</a:t>
            </a:fld>
            <a:endParaRPr lang="en-US"/>
          </a:p>
        </p:txBody>
      </p:sp>
      <p:sp>
        <p:nvSpPr>
          <p:cNvPr id="4" name="Slide Image Placeholder 3"/>
          <p:cNvSpPr>
            <a:spLocks noGrp="1" noRot="1" noChangeAspect="1"/>
          </p:cNvSpPr>
          <p:nvPr>
            <p:ph type="sldImg" idx="2"/>
          </p:nvPr>
        </p:nvSpPr>
        <p:spPr>
          <a:xfrm>
            <a:off x="922338" y="747713"/>
            <a:ext cx="4991100" cy="37433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3419" y="4740037"/>
            <a:ext cx="5467350" cy="449056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78342"/>
            <a:ext cx="2961481" cy="49895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71125" y="9478342"/>
            <a:ext cx="2961481" cy="498951"/>
          </a:xfrm>
          <a:prstGeom prst="rect">
            <a:avLst/>
          </a:prstGeom>
        </p:spPr>
        <p:txBody>
          <a:bodyPr vert="horz" lIns="91440" tIns="45720" rIns="91440" bIns="45720" rtlCol="0" anchor="b"/>
          <a:lstStyle>
            <a:lvl1pPr algn="r">
              <a:defRPr sz="1200"/>
            </a:lvl1pPr>
          </a:lstStyle>
          <a:p>
            <a:fld id="{5F905433-1937-4E5B-8D34-DD6D5A5CC307}"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23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6F56ED53-E17F-4117-AE73-53840B2175EC}" type="datetime1">
              <a:rPr lang="en-US" smtClean="0"/>
              <a:pPr/>
              <a:t>5/6/2011</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0E37B65-5F13-4A95-9D92-2A074DC8855A}" type="datetime1">
              <a:rPr lang="en-US" smtClean="0"/>
              <a:pPr/>
              <a:t>5/6/2011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587DE2C-F9F0-4EA1-BAA4-49CB9E1E7DA6}" type="datetime1">
              <a:rPr lang="en-US" smtClean="0"/>
              <a:pPr/>
              <a:t>5/6/2011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255CF75-B00E-4761-A250-E0AD055339DB}" type="datetime1">
              <a:rPr lang="en-US" smtClean="0"/>
              <a:pPr/>
              <a:t>5/6/2011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F11EF8A-C298-481D-9834-8F9B58C37868}" type="datetime1">
              <a:rPr lang="en-US" smtClean="0"/>
              <a:pPr/>
              <a:t>5/6/2011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C6D2CED-A6F8-454D-B64D-4ABA4F4D168F}" type="datetime1">
              <a:rPr lang="en-US" smtClean="0"/>
              <a:pPr/>
              <a:t>5/6/2011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9BE1BF28-8A06-4FF1-9DEF-1605B7ADD2A3}" type="datetime1">
              <a:rPr lang="en-US" smtClean="0"/>
              <a:pPr/>
              <a:t>5/6/2011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A39EE045-0949-4062-BD63-7026AFF566DD}" type="datetime1">
              <a:rPr lang="en-US" smtClean="0"/>
              <a:pPr/>
              <a:t>5/6/2011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D635D58-801A-4AC4-BBFE-FA47ECE8F06C}" type="datetime1">
              <a:rPr lang="en-US" smtClean="0"/>
              <a:pPr/>
              <a:t>5/6/2011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D8B0A58-9F05-4EC3-97E9-EFCF449FB421}" type="datetime1">
              <a:rPr lang="en-US" smtClean="0"/>
              <a:pPr/>
              <a:t>5/6/2011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DEF2218B-1EA6-4425-92FA-0A782925E5CF}" type="datetime1">
              <a:rPr lang="en-US" smtClean="0"/>
              <a:pPr/>
              <a:t>5/6/2011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D13CB69-C11B-4586-B2A4-1F995E803182}"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FDB823D2-7DD2-4769-9DD6-2CDD89E25B98}" type="datetime1">
              <a:rPr lang="en-US" smtClean="0"/>
              <a:pPr/>
              <a:t>5/6/2011</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D13CB69-C11B-4586-B2A4-1F995E803182}"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oleObject" Target="../embeddings/oleObject4.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oleObject" Target="../embeddings/oleObject5.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oleObject" Target="../embeddings/oleObject6.bin"/></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oleObject" Target="../embeddings/oleObject7.bin"/></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mlDrawing" Target="../drawings/vmlDrawing8.vml"/><Relationship Id="rId5" Type="http://schemas.openxmlformats.org/officeDocument/2006/relationships/oleObject" Target="../embeddings/oleObject9.bin"/><Relationship Id="rId4" Type="http://schemas.openxmlformats.org/officeDocument/2006/relationships/oleObject" Target="../embeddings/oleObject8.bin"/></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mlDrawing" Target="../drawings/vmlDrawing9.vml"/><Relationship Id="rId5" Type="http://schemas.openxmlformats.org/officeDocument/2006/relationships/oleObject" Target="../embeddings/oleObject11.bin"/><Relationship Id="rId4" Type="http://schemas.openxmlformats.org/officeDocument/2006/relationships/oleObject" Target="../embeddings/oleObject10.bin"/></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oleObject" Target="../embeddings/oleObject15.bin"/><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oleObject" Target="../embeddings/oleObject14.bin"/><Relationship Id="rId5" Type="http://schemas.openxmlformats.org/officeDocument/2006/relationships/oleObject" Target="../embeddings/oleObject13.bin"/><Relationship Id="rId4" Type="http://schemas.openxmlformats.org/officeDocument/2006/relationships/oleObject" Target="../embeddings/oleObject12.bin"/></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vmlDrawing" Target="../drawings/vmlDrawing11.vml"/><Relationship Id="rId5" Type="http://schemas.openxmlformats.org/officeDocument/2006/relationships/oleObject" Target="../embeddings/oleObject17.bin"/><Relationship Id="rId4" Type="http://schemas.openxmlformats.org/officeDocument/2006/relationships/oleObject" Target="../embeddings/oleObject16.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514600"/>
            <a:ext cx="8229600" cy="2286000"/>
          </a:xfrm>
        </p:spPr>
        <p:txBody>
          <a:bodyPr>
            <a:noAutofit/>
          </a:bodyPr>
          <a:lstStyle/>
          <a:p>
            <a:pPr algn="ctr">
              <a:lnSpc>
                <a:spcPct val="80000"/>
              </a:lnSpc>
            </a:pPr>
            <a:r>
              <a:rPr lang="en-US" sz="6600" dirty="0" smtClean="0">
                <a:solidFill>
                  <a:srgbClr val="0000FF"/>
                </a:solidFill>
                <a:latin typeface="Times New Roman" pitchFamily="18" charset="0"/>
                <a:cs typeface="Times New Roman" pitchFamily="18" charset="0"/>
              </a:rPr>
              <a:t>TEST OF HYPOTHESIS </a:t>
            </a:r>
            <a:br>
              <a:rPr lang="en-US" sz="6600" dirty="0" smtClean="0">
                <a:solidFill>
                  <a:srgbClr val="0000FF"/>
                </a:solidFill>
                <a:latin typeface="Times New Roman" pitchFamily="18" charset="0"/>
                <a:cs typeface="Times New Roman" pitchFamily="18" charset="0"/>
              </a:rPr>
            </a:br>
            <a:r>
              <a:rPr lang="en-US" sz="2400" dirty="0" smtClean="0">
                <a:solidFill>
                  <a:srgbClr val="0000FF"/>
                </a:solidFill>
                <a:latin typeface="Times New Roman" pitchFamily="18" charset="0"/>
                <a:cs typeface="Times New Roman" pitchFamily="18" charset="0"/>
              </a:rPr>
              <a:t>LARGE SAMPLES</a:t>
            </a:r>
            <a:endParaRPr lang="en-US" sz="2400" i="1" dirty="0">
              <a:solidFill>
                <a:srgbClr val="0000FF"/>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normAutofit/>
          </a:bodyPr>
          <a:lstStyle/>
          <a:p>
            <a:fld id="{29FA395F-17FB-4186-987A-B1DF232B2629}" type="slidenum">
              <a:rPr lang="en-US" smtClean="0"/>
              <a:pPr/>
              <a:t>1</a:t>
            </a:fld>
            <a:endParaRPr lang="en-US" dirty="0"/>
          </a:p>
        </p:txBody>
      </p:sp>
      <p:sp>
        <p:nvSpPr>
          <p:cNvPr id="5" name="Slide Number Placeholder 3"/>
          <p:cNvSpPr txBox="1">
            <a:spLocks/>
          </p:cNvSpPr>
          <p:nvPr/>
        </p:nvSpPr>
        <p:spPr>
          <a:xfrm>
            <a:off x="-5638800" y="6294120"/>
            <a:ext cx="56388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sz="1600" dirty="0" smtClean="0">
                <a:solidFill>
                  <a:srgbClr val="FFC000"/>
                </a:solidFill>
                <a:sym typeface="Webdings"/>
              </a:rPr>
              <a:t></a:t>
            </a:r>
            <a:r>
              <a:rPr lang="en-US" sz="1600" dirty="0" smtClean="0">
                <a:solidFill>
                  <a:srgbClr val="0000FF"/>
                </a:solidFill>
              </a:rPr>
              <a:t>Prepared and taught by </a:t>
            </a:r>
            <a:r>
              <a:rPr lang="en-US" sz="1600" b="1" dirty="0" err="1" smtClean="0">
                <a:solidFill>
                  <a:srgbClr val="FF0000"/>
                </a:solidFill>
              </a:rPr>
              <a:t>Mong</a:t>
            </a:r>
            <a:r>
              <a:rPr lang="en-US" sz="1600" b="1" dirty="0" smtClean="0">
                <a:solidFill>
                  <a:srgbClr val="FF0000"/>
                </a:solidFill>
              </a:rPr>
              <a:t> Mara</a:t>
            </a:r>
            <a:r>
              <a:rPr lang="en-US" sz="1600" b="1" dirty="0" smtClean="0">
                <a:solidFill>
                  <a:srgbClr val="0000FF"/>
                </a:solidFill>
              </a:rPr>
              <a:t>, contact: 012 488 812 </a:t>
            </a:r>
            <a:endParaRPr kumimoji="0" lang="en-US" sz="1600" b="0" i="0" u="none" strike="noStrike" kern="1200" cap="none" spc="0" normalizeH="0" baseline="0" noProof="0" dirty="0">
              <a:ln>
                <a:noFill/>
              </a:ln>
              <a:solidFill>
                <a:srgbClr val="0000FF"/>
              </a:solidFill>
              <a:effectLst/>
              <a:uLnTx/>
              <a:uFillTx/>
              <a:latin typeface="+mn-lt"/>
              <a:ea typeface="+mn-ea"/>
              <a:cs typeface="+mn-cs"/>
            </a:endParaRPr>
          </a:p>
        </p:txBody>
      </p:sp>
      <p:sp>
        <p:nvSpPr>
          <p:cNvPr id="9" name="Slide Number Placeholder 3"/>
          <p:cNvSpPr txBox="1">
            <a:spLocks/>
          </p:cNvSpPr>
          <p:nvPr/>
        </p:nvSpPr>
        <p:spPr>
          <a:xfrm>
            <a:off x="3048000" y="533400"/>
            <a:ext cx="3581400" cy="914400"/>
          </a:xfrm>
          <a:prstGeom prst="rect">
            <a:avLst/>
          </a:prstGeom>
        </p:spPr>
        <p:txBody>
          <a:bodyPr vert="horz" lIns="0" tIns="0" rIns="0" bIns="0" anchor="b">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smtClean="0">
                <a:ln>
                  <a:noFill/>
                </a:ln>
                <a:solidFill>
                  <a:srgbClr val="21D303"/>
                </a:solidFill>
                <a:effectLst/>
                <a:uLnTx/>
                <a:uFillTx/>
                <a:latin typeface="Times New Roman" pitchFamily="18" charset="0"/>
                <a:cs typeface="Times New Roman" pitchFamily="18" charset="0"/>
              </a:rPr>
              <a:t>Chapter 10</a:t>
            </a:r>
            <a:endParaRPr kumimoji="0" lang="en-US" sz="5400" b="0" i="0" u="none" strike="noStrike" kern="1200" cap="none" spc="0" normalizeH="0" baseline="0" noProof="0" dirty="0">
              <a:ln>
                <a:noFill/>
              </a:ln>
              <a:solidFill>
                <a:srgbClr val="21D303"/>
              </a:solidFill>
              <a:effectLst/>
              <a:uLnTx/>
              <a:uFillTx/>
              <a:latin typeface="Times New Roman" pitchFamily="18" charset="0"/>
              <a:cs typeface="Times New Roman" pitchFamily="18"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00" fill="hold"/>
                                        <p:tgtEl>
                                          <p:spTgt spid="5"/>
                                        </p:tgtEl>
                                        <p:attrNameLst>
                                          <p:attrName>ppt_x</p:attrName>
                                        </p:attrNameLst>
                                      </p:cBhvr>
                                      <p:tavLst>
                                        <p:tav tm="0">
                                          <p:val>
                                            <p:strVal val="1+#ppt_w/2"/>
                                          </p:val>
                                        </p:tav>
                                        <p:tav tm="100000">
                                          <p:val>
                                            <p:strVal val="#ppt_x"/>
                                          </p:val>
                                        </p:tav>
                                      </p:tavLst>
                                    </p:anim>
                                    <p:anim calcmode="lin" valueType="num">
                                      <p:cBhvr additive="base">
                                        <p:cTn id="8" dur="50000" fill="hold"/>
                                        <p:tgtEl>
                                          <p:spTgt spid="5"/>
                                        </p:tgtEl>
                                        <p:attrNameLst>
                                          <p:attrName>ppt_y</p:attrName>
                                        </p:attrNameLst>
                                      </p:cBhvr>
                                      <p:tavLst>
                                        <p:tav tm="0">
                                          <p:val>
                                            <p:strVal val="#ppt_y"/>
                                          </p:val>
                                        </p:tav>
                                        <p:tav tm="100000">
                                          <p:val>
                                            <p:strVal val="#ppt_y"/>
                                          </p:val>
                                        </p:tav>
                                      </p:tavLst>
                                    </p:anim>
                                  </p:childTnLst>
                                </p:cTn>
                              </p:par>
                              <p:par>
                                <p:cTn id="9" presetID="6" presetClass="emph" presetSubtype="0" repeatCount="indefinite" fill="hold" grpId="0" nodeType="withEffect">
                                  <p:stCondLst>
                                    <p:cond delay="0"/>
                                  </p:stCondLst>
                                  <p:endCondLst>
                                    <p:cond evt="onNext" delay="0">
                                      <p:tgtEl>
                                        <p:sldTgt/>
                                      </p:tgtEl>
                                    </p:cond>
                                  </p:endCondLst>
                                  <p:childTnLst>
                                    <p:animScale>
                                      <p:cBhvr>
                                        <p:cTn id="10" dur="5000" fill="hold"/>
                                        <p:tgtEl>
                                          <p:spTgt spid="2"/>
                                        </p:tgtEl>
                                      </p:cBhvr>
                                      <p:by x="100000" y="150000"/>
                                    </p:animScale>
                                  </p:childTnLst>
                                </p:cTn>
                              </p:par>
                              <p:par>
                                <p:cTn id="11" presetID="26" presetClass="emph" presetSubtype="0" repeatCount="indefinite" fill="hold" grpId="1" nodeType="withEffect">
                                  <p:stCondLst>
                                    <p:cond delay="0"/>
                                  </p:stCondLst>
                                  <p:endCondLst>
                                    <p:cond evt="onNext" delay="0">
                                      <p:tgtEl>
                                        <p:sldTgt/>
                                      </p:tgtEl>
                                    </p:cond>
                                  </p:endCondLst>
                                  <p:childTnLst>
                                    <p:animEffect transition="out" filter="fade">
                                      <p:cBhvr>
                                        <p:cTn id="12" dur="5000" tmFilter="0, 0; .2, .5; .8, .5; 1, 0"/>
                                        <p:tgtEl>
                                          <p:spTgt spid="2"/>
                                        </p:tgtEl>
                                      </p:cBhvr>
                                    </p:animEffect>
                                    <p:animScale>
                                      <p:cBhvr>
                                        <p:cTn id="13" dur="2500" autoRev="1" fill="hold"/>
                                        <p:tgtEl>
                                          <p:spTgt spid="2"/>
                                        </p:tgtEl>
                                      </p:cBhvr>
                                      <p:by x="105000" y="105000"/>
                                    </p:animScale>
                                  </p:childTnLst>
                                </p:cTn>
                              </p:par>
                              <p:par>
                                <p:cTn id="14"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5" dur="2500" autoRev="1" fill="hold"/>
                                        <p:tgtEl>
                                          <p:spTgt spid="9"/>
                                        </p:tgtEl>
                                        <p:attrNameLst>
                                          <p:attrName>style.color</p:attrName>
                                        </p:attrNameLst>
                                      </p:cBhvr>
                                      <p:to>
                                        <p:clrVal>
                                          <a:schemeClr val="accent2"/>
                                        </p:clrVal>
                                      </p:to>
                                    </p:set>
                                    <p:set>
                                      <p:cBhvr>
                                        <p:cTn id="16" dur="2500" autoRev="1" fill="hold"/>
                                        <p:tgtEl>
                                          <p:spTgt spid="9"/>
                                        </p:tgtEl>
                                        <p:attrNameLst>
                                          <p:attrName>fillcolor</p:attrName>
                                        </p:attrNameLst>
                                      </p:cBhvr>
                                      <p:to>
                                        <p:clrVal>
                                          <a:schemeClr val="accent2"/>
                                        </p:clrVal>
                                      </p:to>
                                    </p:set>
                                    <p:set>
                                      <p:cBhvr>
                                        <p:cTn id="17" dur="2500" autoRev="1" fill="hold"/>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10</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6" name="Rectangle 2"/>
          <p:cNvSpPr txBox="1">
            <a:spLocks noChangeArrowheads="1"/>
          </p:cNvSpPr>
          <p:nvPr/>
        </p:nvSpPr>
        <p:spPr>
          <a:xfrm>
            <a:off x="0" y="457200"/>
            <a:ext cx="9144000" cy="762000"/>
          </a:xfrm>
          <a:prstGeom prst="rect">
            <a:avLst/>
          </a:prstGeom>
          <a:noFill/>
          <a:ln/>
        </p:spPr>
        <p:txBody>
          <a:bodyPr vert="horz" lIns="92075" tIns="46038" rIns="92075" bIns="46038"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600" b="0" i="0" u="none" strike="noStrike" kern="1200" cap="none" spc="0" normalizeH="0" baseline="0" noProof="0" dirty="0">
              <a:ln>
                <a:noFill/>
              </a:ln>
              <a:solidFill>
                <a:schemeClr val="tx2"/>
              </a:solidFill>
              <a:effectLst/>
              <a:uLnTx/>
              <a:uFillTx/>
              <a:latin typeface="Times New Roman" pitchFamily="18" charset="0"/>
              <a:ea typeface="+mj-ea"/>
              <a:cs typeface="Times New Roman" pitchFamily="18" charset="0"/>
            </a:endParaRPr>
          </a:p>
        </p:txBody>
      </p:sp>
      <p:sp>
        <p:nvSpPr>
          <p:cNvPr id="11" name="Title 1"/>
          <p:cNvSpPr>
            <a:spLocks noGrp="1"/>
          </p:cNvSpPr>
          <p:nvPr>
            <p:ph type="title"/>
          </p:nvPr>
        </p:nvSpPr>
        <p:spPr>
          <a:xfrm>
            <a:off x="0" y="533400"/>
            <a:ext cx="9144000" cy="609600"/>
          </a:xfrm>
          <a:effectLst>
            <a:outerShdw blurRad="50800" dist="38100" dir="10800000" algn="r" rotWithShape="0">
              <a:prstClr val="black">
                <a:alpha val="40000"/>
              </a:prstClr>
            </a:outerShdw>
          </a:effectLst>
        </p:spPr>
        <p:txBody>
          <a:bodyPr>
            <a:noAutofit/>
          </a:bodyPr>
          <a:lstStyle/>
          <a:p>
            <a:pPr algn="ctr"/>
            <a:r>
              <a:rPr lang="en-US" sz="3600" dirty="0" smtClean="0">
                <a:solidFill>
                  <a:srgbClr val="FF0000"/>
                </a:solidFill>
                <a:latin typeface="Times New Roman" pitchFamily="18" charset="0"/>
                <a:cs typeface="Times New Roman" pitchFamily="18" charset="0"/>
              </a:rPr>
              <a:t>Example 2</a:t>
            </a:r>
            <a:endParaRPr lang="en-US" sz="3600" dirty="0">
              <a:solidFill>
                <a:srgbClr val="0000FF"/>
              </a:solidFill>
              <a:latin typeface="Times New Roman" pitchFamily="18" charset="0"/>
              <a:cs typeface="Times New Roman" pitchFamily="18" charset="0"/>
            </a:endParaRPr>
          </a:p>
        </p:txBody>
      </p:sp>
      <p:sp>
        <p:nvSpPr>
          <p:cNvPr id="12" name="TextBox 11"/>
          <p:cNvSpPr txBox="1"/>
          <p:nvPr/>
        </p:nvSpPr>
        <p:spPr>
          <a:xfrm>
            <a:off x="228600" y="1143000"/>
            <a:ext cx="8610600" cy="4708981"/>
          </a:xfrm>
          <a:prstGeom prst="rect">
            <a:avLst/>
          </a:prstGeom>
          <a:noFill/>
        </p:spPr>
        <p:txBody>
          <a:bodyPr wrap="square" rtlCol="0">
            <a:spAutoFit/>
          </a:bodyPr>
          <a:lstStyle/>
          <a:p>
            <a:r>
              <a:rPr lang="en-US" sz="3000" dirty="0" smtClean="0">
                <a:latin typeface="Times New Roman"/>
                <a:cs typeface="Times New Roman"/>
              </a:rPr>
              <a:t>The mean length of a small counterbalance bar is 43 millimeters. There is concern that the adjustments of the machine producing the bars have changed. The null hypothesis is that there has been no change in the mean length (μ=43). The alternate hypothesis is that there has been a change (μ≠43). Test at 0.02 level of significance. </a:t>
            </a:r>
          </a:p>
          <a:p>
            <a:r>
              <a:rPr lang="en-US" sz="3000" dirty="0" smtClean="0">
                <a:latin typeface="Times New Roman"/>
                <a:cs typeface="Times New Roman"/>
              </a:rPr>
              <a:t>Twelve bars were randomly selected from production. Their length, in millimeters, were 42, 39, 42, 45, 43, 40, 39, 41, 40, 42, 43, 42.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11"/>
                                        </p:tgtEl>
                                        <p:attrNameLst>
                                          <p:attrName>style.color</p:attrName>
                                        </p:attrNameLst>
                                      </p:cBhvr>
                                      <p:to>
                                        <p:clrVal>
                                          <a:schemeClr val="accent2"/>
                                        </p:clrVal>
                                      </p:to>
                                    </p:set>
                                    <p:set>
                                      <p:cBhvr>
                                        <p:cTn id="11" dur="500" autoRev="1" fill="hold"/>
                                        <p:tgtEl>
                                          <p:spTgt spid="11"/>
                                        </p:tgtEl>
                                        <p:attrNameLst>
                                          <p:attrName>fillcolor</p:attrName>
                                        </p:attrNameLst>
                                      </p:cBhvr>
                                      <p:to>
                                        <p:clrVal>
                                          <a:schemeClr val="accent2"/>
                                        </p:clrVal>
                                      </p:to>
                                    </p:set>
                                    <p:set>
                                      <p:cBhvr>
                                        <p:cTn id="12" dur="500" autoRev="1" fill="hold"/>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11</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6" name="Rectangle 2"/>
          <p:cNvSpPr txBox="1">
            <a:spLocks noChangeArrowheads="1"/>
          </p:cNvSpPr>
          <p:nvPr/>
        </p:nvSpPr>
        <p:spPr>
          <a:xfrm>
            <a:off x="0" y="457200"/>
            <a:ext cx="9144000" cy="762000"/>
          </a:xfrm>
          <a:prstGeom prst="rect">
            <a:avLst/>
          </a:prstGeom>
          <a:noFill/>
          <a:ln/>
        </p:spPr>
        <p:txBody>
          <a:bodyPr vert="horz" lIns="92075" tIns="46038" rIns="92075" bIns="46038"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600" b="0" i="0" u="none" strike="noStrike" kern="1200" cap="none" spc="0" normalizeH="0" baseline="0" noProof="0" dirty="0">
              <a:ln>
                <a:noFill/>
              </a:ln>
              <a:solidFill>
                <a:schemeClr val="tx2"/>
              </a:solidFill>
              <a:effectLst/>
              <a:uLnTx/>
              <a:uFillTx/>
              <a:latin typeface="Times New Roman" pitchFamily="18" charset="0"/>
              <a:ea typeface="+mj-ea"/>
              <a:cs typeface="Times New Roman" pitchFamily="18" charset="0"/>
            </a:endParaRPr>
          </a:p>
        </p:txBody>
      </p:sp>
      <p:sp>
        <p:nvSpPr>
          <p:cNvPr id="11" name="Title 1"/>
          <p:cNvSpPr>
            <a:spLocks noGrp="1"/>
          </p:cNvSpPr>
          <p:nvPr>
            <p:ph type="title"/>
          </p:nvPr>
        </p:nvSpPr>
        <p:spPr>
          <a:xfrm>
            <a:off x="0" y="533400"/>
            <a:ext cx="9144000" cy="609600"/>
          </a:xfrm>
          <a:effectLst>
            <a:outerShdw blurRad="50800" dist="38100" dir="10800000" algn="r" rotWithShape="0">
              <a:prstClr val="black">
                <a:alpha val="40000"/>
              </a:prstClr>
            </a:outerShdw>
          </a:effectLst>
        </p:spPr>
        <p:txBody>
          <a:bodyPr>
            <a:noAutofit/>
          </a:bodyPr>
          <a:lstStyle/>
          <a:p>
            <a:pPr algn="ctr"/>
            <a:r>
              <a:rPr lang="en-US" sz="3600" dirty="0" smtClean="0">
                <a:solidFill>
                  <a:srgbClr val="FF0000"/>
                </a:solidFill>
                <a:latin typeface="Times New Roman" pitchFamily="18" charset="0"/>
                <a:cs typeface="Times New Roman" pitchFamily="18" charset="0"/>
              </a:rPr>
              <a:t>Example 2 </a:t>
            </a:r>
            <a:r>
              <a:rPr lang="en-US" sz="3600" dirty="0" smtClean="0">
                <a:solidFill>
                  <a:srgbClr val="0000FF"/>
                </a:solidFill>
                <a:latin typeface="Times New Roman" pitchFamily="18" charset="0"/>
                <a:cs typeface="Times New Roman" pitchFamily="18" charset="0"/>
              </a:rPr>
              <a:t>(continued)</a:t>
            </a:r>
            <a:endParaRPr lang="en-US" sz="3600" dirty="0">
              <a:solidFill>
                <a:srgbClr val="0000FF"/>
              </a:solidFill>
              <a:latin typeface="Times New Roman" pitchFamily="18" charset="0"/>
              <a:cs typeface="Times New Roman" pitchFamily="18" charset="0"/>
            </a:endParaRPr>
          </a:p>
        </p:txBody>
      </p:sp>
      <p:sp>
        <p:nvSpPr>
          <p:cNvPr id="12" name="TextBox 11"/>
          <p:cNvSpPr txBox="1"/>
          <p:nvPr/>
        </p:nvSpPr>
        <p:spPr>
          <a:xfrm>
            <a:off x="228600" y="1143001"/>
            <a:ext cx="8610600" cy="5170646"/>
          </a:xfrm>
          <a:prstGeom prst="rect">
            <a:avLst/>
          </a:prstGeom>
          <a:noFill/>
        </p:spPr>
        <p:txBody>
          <a:bodyPr wrap="square" rtlCol="0">
            <a:spAutoFit/>
          </a:bodyPr>
          <a:lstStyle/>
          <a:p>
            <a:pPr marL="1150938" indent="-1150938"/>
            <a:r>
              <a:rPr lang="en-US" sz="3000" dirty="0" smtClean="0">
                <a:solidFill>
                  <a:srgbClr val="0000FF"/>
                </a:solidFill>
                <a:latin typeface="Times New Roman"/>
                <a:cs typeface="Times New Roman"/>
              </a:rPr>
              <a:t>Step 1:</a:t>
            </a:r>
            <a:r>
              <a:rPr lang="en-US" sz="3000" dirty="0" smtClean="0">
                <a:latin typeface="Times New Roman"/>
                <a:cs typeface="Times New Roman"/>
              </a:rPr>
              <a:t>	State the hypotheses</a:t>
            </a:r>
          </a:p>
          <a:p>
            <a:pPr marL="1150938" indent="-1150938"/>
            <a:r>
              <a:rPr lang="en-US" sz="3000" dirty="0" smtClean="0">
                <a:latin typeface="Times New Roman"/>
                <a:cs typeface="Times New Roman"/>
              </a:rPr>
              <a:t>	H</a:t>
            </a:r>
            <a:r>
              <a:rPr lang="en-US" sz="3000" baseline="-25000" dirty="0" smtClean="0">
                <a:latin typeface="Times New Roman"/>
                <a:cs typeface="Times New Roman"/>
              </a:rPr>
              <a:t>0</a:t>
            </a:r>
            <a:r>
              <a:rPr lang="en-US" sz="3000" dirty="0" smtClean="0">
                <a:latin typeface="Times New Roman"/>
                <a:cs typeface="Times New Roman"/>
              </a:rPr>
              <a:t>: μ=43		H</a:t>
            </a:r>
            <a:r>
              <a:rPr lang="en-US" sz="3000" baseline="-25000" dirty="0" smtClean="0">
                <a:latin typeface="Times New Roman"/>
                <a:cs typeface="Times New Roman"/>
              </a:rPr>
              <a:t>1</a:t>
            </a:r>
            <a:r>
              <a:rPr lang="en-US" sz="3000" dirty="0" smtClean="0">
                <a:latin typeface="Times New Roman"/>
                <a:cs typeface="Times New Roman"/>
              </a:rPr>
              <a:t>:  μ ≠ 43</a:t>
            </a:r>
          </a:p>
          <a:p>
            <a:pPr marL="1150938" indent="-1150938"/>
            <a:r>
              <a:rPr lang="en-US" sz="3000" dirty="0" smtClean="0">
                <a:solidFill>
                  <a:srgbClr val="0000FF"/>
                </a:solidFill>
                <a:latin typeface="Times New Roman"/>
                <a:cs typeface="Times New Roman"/>
              </a:rPr>
              <a:t>Step 2:</a:t>
            </a:r>
            <a:r>
              <a:rPr lang="en-US" sz="3000" dirty="0" smtClean="0">
                <a:latin typeface="Times New Roman"/>
                <a:cs typeface="Times New Roman"/>
              </a:rPr>
              <a:t>	The 0.02 level of significance is to be used.</a:t>
            </a:r>
          </a:p>
          <a:p>
            <a:pPr marL="1150938" indent="-1150938"/>
            <a:r>
              <a:rPr lang="en-US" sz="3000" dirty="0" smtClean="0">
                <a:solidFill>
                  <a:srgbClr val="0000FF"/>
                </a:solidFill>
                <a:latin typeface="Times New Roman"/>
                <a:cs typeface="Times New Roman"/>
              </a:rPr>
              <a:t>Step 3:</a:t>
            </a:r>
            <a:r>
              <a:rPr lang="en-US" sz="3000" dirty="0" smtClean="0">
                <a:latin typeface="Times New Roman"/>
                <a:cs typeface="Times New Roman"/>
              </a:rPr>
              <a:t>	Give the test statistic</a:t>
            </a:r>
          </a:p>
          <a:p>
            <a:pPr marL="1150938" indent="-1150938"/>
            <a:endParaRPr lang="en-US" sz="3000" dirty="0" smtClean="0">
              <a:latin typeface="Times New Roman"/>
              <a:cs typeface="Times New Roman"/>
            </a:endParaRPr>
          </a:p>
          <a:p>
            <a:pPr marL="1150938" indent="-1150938"/>
            <a:endParaRPr lang="en-US" sz="3000" dirty="0" smtClean="0">
              <a:latin typeface="Times New Roman"/>
              <a:cs typeface="Times New Roman"/>
            </a:endParaRPr>
          </a:p>
          <a:p>
            <a:pPr marL="1150938" indent="-1150938"/>
            <a:r>
              <a:rPr lang="en-US" sz="3000" dirty="0" smtClean="0">
                <a:solidFill>
                  <a:srgbClr val="0000FF"/>
                </a:solidFill>
                <a:latin typeface="Times New Roman"/>
                <a:cs typeface="Times New Roman"/>
              </a:rPr>
              <a:t>Step 4: </a:t>
            </a:r>
            <a:r>
              <a:rPr lang="en-US" sz="3000" dirty="0" smtClean="0">
                <a:latin typeface="Times New Roman"/>
                <a:cs typeface="Times New Roman"/>
              </a:rPr>
              <a:t>Appendix F for a two-tailed test at the 0.02 level with degrees of freedom, the critical value is 2.718. The decision rule is therefore to reject the null hypothesis if the computed t is to the left of -2.718 or to the right of 2.718.	 </a:t>
            </a:r>
          </a:p>
        </p:txBody>
      </p:sp>
      <p:graphicFrame>
        <p:nvGraphicFramePr>
          <p:cNvPr id="216066" name="Object 2"/>
          <p:cNvGraphicFramePr>
            <a:graphicFrameLocks noChangeAspect="1"/>
          </p:cNvGraphicFramePr>
          <p:nvPr/>
        </p:nvGraphicFramePr>
        <p:xfrm>
          <a:off x="3048000" y="2895600"/>
          <a:ext cx="1500188" cy="990600"/>
        </p:xfrm>
        <a:graphic>
          <a:graphicData uri="http://schemas.openxmlformats.org/presentationml/2006/ole">
            <p:oleObj spid="_x0000_s216066" name="Equation" r:id="rId4" imgW="634680" imgH="41904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11"/>
                                        </p:tgtEl>
                                        <p:attrNameLst>
                                          <p:attrName>style.color</p:attrName>
                                        </p:attrNameLst>
                                      </p:cBhvr>
                                      <p:to>
                                        <p:clrVal>
                                          <a:schemeClr val="accent2"/>
                                        </p:clrVal>
                                      </p:to>
                                    </p:set>
                                    <p:set>
                                      <p:cBhvr>
                                        <p:cTn id="11" dur="500" autoRev="1" fill="hold"/>
                                        <p:tgtEl>
                                          <p:spTgt spid="11"/>
                                        </p:tgtEl>
                                        <p:attrNameLst>
                                          <p:attrName>fillcolor</p:attrName>
                                        </p:attrNameLst>
                                      </p:cBhvr>
                                      <p:to>
                                        <p:clrVal>
                                          <a:schemeClr val="accent2"/>
                                        </p:clrVal>
                                      </p:to>
                                    </p:set>
                                    <p:set>
                                      <p:cBhvr>
                                        <p:cTn id="12" dur="500" autoRev="1" fill="hold"/>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12</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6" name="Rectangle 2"/>
          <p:cNvSpPr txBox="1">
            <a:spLocks noChangeArrowheads="1"/>
          </p:cNvSpPr>
          <p:nvPr/>
        </p:nvSpPr>
        <p:spPr>
          <a:xfrm>
            <a:off x="0" y="457200"/>
            <a:ext cx="9144000" cy="762000"/>
          </a:xfrm>
          <a:prstGeom prst="rect">
            <a:avLst/>
          </a:prstGeom>
          <a:noFill/>
          <a:ln/>
        </p:spPr>
        <p:txBody>
          <a:bodyPr vert="horz" lIns="92075" tIns="46038" rIns="92075" bIns="46038"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600" b="0" i="0" u="none" strike="noStrike" kern="1200" cap="none" spc="0" normalizeH="0" baseline="0" noProof="0" dirty="0">
              <a:ln>
                <a:noFill/>
              </a:ln>
              <a:solidFill>
                <a:schemeClr val="tx2"/>
              </a:solidFill>
              <a:effectLst/>
              <a:uLnTx/>
              <a:uFillTx/>
              <a:latin typeface="Times New Roman" pitchFamily="18" charset="0"/>
              <a:ea typeface="+mj-ea"/>
              <a:cs typeface="Times New Roman" pitchFamily="18" charset="0"/>
            </a:endParaRPr>
          </a:p>
        </p:txBody>
      </p:sp>
      <p:sp>
        <p:nvSpPr>
          <p:cNvPr id="11" name="Title 1"/>
          <p:cNvSpPr>
            <a:spLocks noGrp="1"/>
          </p:cNvSpPr>
          <p:nvPr>
            <p:ph type="title"/>
          </p:nvPr>
        </p:nvSpPr>
        <p:spPr>
          <a:xfrm>
            <a:off x="0" y="533400"/>
            <a:ext cx="9144000" cy="609600"/>
          </a:xfrm>
          <a:effectLst>
            <a:outerShdw blurRad="50800" dist="38100" dir="10800000" algn="r" rotWithShape="0">
              <a:prstClr val="black">
                <a:alpha val="40000"/>
              </a:prstClr>
            </a:outerShdw>
          </a:effectLst>
        </p:spPr>
        <p:txBody>
          <a:bodyPr>
            <a:noAutofit/>
          </a:bodyPr>
          <a:lstStyle/>
          <a:p>
            <a:pPr algn="ctr"/>
            <a:r>
              <a:rPr lang="en-US" sz="3600" dirty="0" smtClean="0">
                <a:solidFill>
                  <a:srgbClr val="FF0000"/>
                </a:solidFill>
                <a:latin typeface="Times New Roman" pitchFamily="18" charset="0"/>
                <a:cs typeface="Times New Roman" pitchFamily="18" charset="0"/>
              </a:rPr>
              <a:t>Example 2 </a:t>
            </a:r>
            <a:r>
              <a:rPr lang="en-US" sz="3600" dirty="0" smtClean="0">
                <a:solidFill>
                  <a:srgbClr val="0000FF"/>
                </a:solidFill>
                <a:latin typeface="Times New Roman" pitchFamily="18" charset="0"/>
                <a:cs typeface="Times New Roman" pitchFamily="18" charset="0"/>
              </a:rPr>
              <a:t>(continued)</a:t>
            </a:r>
            <a:endParaRPr lang="en-US" sz="3600" dirty="0">
              <a:solidFill>
                <a:srgbClr val="0000FF"/>
              </a:solidFill>
              <a:latin typeface="Times New Roman" pitchFamily="18" charset="0"/>
              <a:cs typeface="Times New Roman" pitchFamily="18" charset="0"/>
            </a:endParaRPr>
          </a:p>
        </p:txBody>
      </p:sp>
      <p:sp>
        <p:nvSpPr>
          <p:cNvPr id="12" name="TextBox 11"/>
          <p:cNvSpPr txBox="1"/>
          <p:nvPr/>
        </p:nvSpPr>
        <p:spPr>
          <a:xfrm>
            <a:off x="228600" y="1143001"/>
            <a:ext cx="8610600" cy="5170646"/>
          </a:xfrm>
          <a:prstGeom prst="rect">
            <a:avLst/>
          </a:prstGeom>
          <a:noFill/>
        </p:spPr>
        <p:txBody>
          <a:bodyPr wrap="square" rtlCol="0">
            <a:spAutoFit/>
          </a:bodyPr>
          <a:lstStyle/>
          <a:p>
            <a:pPr marL="1150938" indent="-1150938"/>
            <a:r>
              <a:rPr lang="en-US" sz="3000" dirty="0" smtClean="0">
                <a:solidFill>
                  <a:srgbClr val="0000FF"/>
                </a:solidFill>
                <a:latin typeface="Times New Roman"/>
                <a:cs typeface="Times New Roman"/>
              </a:rPr>
              <a:t>Step 5: </a:t>
            </a:r>
            <a:r>
              <a:rPr lang="en-US" sz="3000" dirty="0" smtClean="0">
                <a:latin typeface="Times New Roman"/>
                <a:cs typeface="Times New Roman"/>
              </a:rPr>
              <a:t>compute test statistic</a:t>
            </a:r>
          </a:p>
          <a:p>
            <a:pPr marL="1150938" indent="-1150938"/>
            <a:r>
              <a:rPr lang="en-US" sz="3000" dirty="0" smtClean="0">
                <a:latin typeface="Times New Roman"/>
                <a:cs typeface="Times New Roman"/>
              </a:rPr>
              <a:t>	from the given sample data we find the mean 41.5 and standard deviation of 1.78. Hence,   </a:t>
            </a:r>
          </a:p>
          <a:p>
            <a:pPr marL="1150938" indent="-1150938"/>
            <a:endParaRPr lang="en-US" sz="3000" dirty="0" smtClean="0">
              <a:latin typeface="Times New Roman"/>
              <a:cs typeface="Times New Roman"/>
            </a:endParaRPr>
          </a:p>
          <a:p>
            <a:pPr marL="1150938" indent="-1150938"/>
            <a:endParaRPr lang="en-US" sz="3000" dirty="0" smtClean="0">
              <a:latin typeface="Times New Roman"/>
              <a:cs typeface="Times New Roman"/>
            </a:endParaRPr>
          </a:p>
          <a:p>
            <a:pPr marL="1150938" indent="-1150938"/>
            <a:r>
              <a:rPr lang="en-US" sz="3000" dirty="0" smtClean="0">
                <a:latin typeface="Times New Roman"/>
                <a:cs typeface="Times New Roman"/>
              </a:rPr>
              <a:t>The null hypothesis is to be rejected. </a:t>
            </a:r>
          </a:p>
          <a:p>
            <a:pPr marL="1150938" indent="-1150938"/>
            <a:endParaRPr lang="en-US" sz="3000" dirty="0" smtClean="0">
              <a:latin typeface="Times New Roman"/>
              <a:cs typeface="Times New Roman"/>
            </a:endParaRPr>
          </a:p>
          <a:p>
            <a:r>
              <a:rPr lang="en-US" sz="3000" dirty="0" smtClean="0">
                <a:latin typeface="Times New Roman"/>
                <a:cs typeface="Times New Roman"/>
              </a:rPr>
              <a:t>Using appendix F, the value of t =2.92 is between 2.718 and 3.106 at </a:t>
            </a:r>
            <a:r>
              <a:rPr lang="en-US" sz="3000" dirty="0" err="1" smtClean="0">
                <a:latin typeface="Times New Roman"/>
                <a:cs typeface="Times New Roman"/>
              </a:rPr>
              <a:t>d.f</a:t>
            </a:r>
            <a:r>
              <a:rPr lang="en-US" sz="3000" dirty="0" smtClean="0">
                <a:latin typeface="Times New Roman"/>
                <a:cs typeface="Times New Roman"/>
              </a:rPr>
              <a:t>. of 11. Hence, the p-value is between 0.01 and 0.02 or we would report that </a:t>
            </a:r>
            <a:r>
              <a:rPr lang="en-US" sz="3000" dirty="0" smtClean="0">
                <a:solidFill>
                  <a:srgbClr val="0000FF"/>
                </a:solidFill>
                <a:latin typeface="Times New Roman"/>
                <a:cs typeface="Times New Roman"/>
              </a:rPr>
              <a:t>the p-value is less than 0.02</a:t>
            </a:r>
            <a:r>
              <a:rPr lang="en-US" sz="3000" dirty="0" smtClean="0">
                <a:latin typeface="Times New Roman"/>
                <a:cs typeface="Times New Roman"/>
              </a:rPr>
              <a:t>.</a:t>
            </a:r>
          </a:p>
        </p:txBody>
      </p:sp>
      <p:graphicFrame>
        <p:nvGraphicFramePr>
          <p:cNvPr id="8" name="Object 7"/>
          <p:cNvGraphicFramePr>
            <a:graphicFrameLocks noChangeAspect="1"/>
          </p:cNvGraphicFramePr>
          <p:nvPr/>
        </p:nvGraphicFramePr>
        <p:xfrm>
          <a:off x="2590799" y="2590800"/>
          <a:ext cx="3422073" cy="990600"/>
        </p:xfrm>
        <a:graphic>
          <a:graphicData uri="http://schemas.openxmlformats.org/presentationml/2006/ole">
            <p:oleObj spid="_x0000_s217091" name="Equation" r:id="rId4" imgW="1447560" imgH="41904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11"/>
                                        </p:tgtEl>
                                        <p:attrNameLst>
                                          <p:attrName>style.color</p:attrName>
                                        </p:attrNameLst>
                                      </p:cBhvr>
                                      <p:to>
                                        <p:clrVal>
                                          <a:schemeClr val="accent2"/>
                                        </p:clrVal>
                                      </p:to>
                                    </p:set>
                                    <p:set>
                                      <p:cBhvr>
                                        <p:cTn id="11" dur="500" autoRev="1" fill="hold"/>
                                        <p:tgtEl>
                                          <p:spTgt spid="11"/>
                                        </p:tgtEl>
                                        <p:attrNameLst>
                                          <p:attrName>fillcolor</p:attrName>
                                        </p:attrNameLst>
                                      </p:cBhvr>
                                      <p:to>
                                        <p:clrVal>
                                          <a:schemeClr val="accent2"/>
                                        </p:clrVal>
                                      </p:to>
                                    </p:set>
                                    <p:set>
                                      <p:cBhvr>
                                        <p:cTn id="12" dur="500" autoRev="1" fill="hold"/>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13</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6" name="Rectangle 2"/>
          <p:cNvSpPr txBox="1">
            <a:spLocks noChangeArrowheads="1"/>
          </p:cNvSpPr>
          <p:nvPr/>
        </p:nvSpPr>
        <p:spPr>
          <a:xfrm>
            <a:off x="0" y="457200"/>
            <a:ext cx="9144000" cy="762000"/>
          </a:xfrm>
          <a:prstGeom prst="rect">
            <a:avLst/>
          </a:prstGeom>
          <a:noFill/>
          <a:ln/>
        </p:spPr>
        <p:txBody>
          <a:bodyPr vert="horz" lIns="92075" tIns="46038" rIns="92075" bIns="46038"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600" b="0" i="0" u="none" strike="noStrike" kern="1200" cap="none" spc="0" normalizeH="0" baseline="0" noProof="0" dirty="0">
              <a:ln>
                <a:noFill/>
              </a:ln>
              <a:solidFill>
                <a:schemeClr val="tx2"/>
              </a:solidFill>
              <a:effectLst/>
              <a:uLnTx/>
              <a:uFillTx/>
              <a:latin typeface="Times New Roman" pitchFamily="18" charset="0"/>
              <a:ea typeface="+mj-ea"/>
              <a:cs typeface="Times New Roman" pitchFamily="18" charset="0"/>
            </a:endParaRPr>
          </a:p>
        </p:txBody>
      </p:sp>
      <p:sp>
        <p:nvSpPr>
          <p:cNvPr id="11" name="Title 1"/>
          <p:cNvSpPr>
            <a:spLocks noGrp="1"/>
          </p:cNvSpPr>
          <p:nvPr>
            <p:ph type="title"/>
          </p:nvPr>
        </p:nvSpPr>
        <p:spPr>
          <a:xfrm>
            <a:off x="0" y="533400"/>
            <a:ext cx="9144000" cy="609600"/>
          </a:xfrm>
          <a:effectLst>
            <a:outerShdw blurRad="50800" dist="38100" dir="10800000" algn="r" rotWithShape="0">
              <a:prstClr val="black">
                <a:alpha val="40000"/>
              </a:prstClr>
            </a:outerShdw>
          </a:effectLst>
        </p:spPr>
        <p:txBody>
          <a:bodyPr>
            <a:noAutofit/>
          </a:bodyPr>
          <a:lstStyle/>
          <a:p>
            <a:pPr algn="ctr"/>
            <a:r>
              <a:rPr lang="en-US" sz="3600" dirty="0" smtClean="0">
                <a:solidFill>
                  <a:srgbClr val="FF0000"/>
                </a:solidFill>
                <a:latin typeface="Times New Roman" pitchFamily="18" charset="0"/>
                <a:cs typeface="Times New Roman" pitchFamily="18" charset="0"/>
              </a:rPr>
              <a:t>Comparing Two Independent Population Means</a:t>
            </a:r>
            <a:endParaRPr lang="en-US" sz="3600" dirty="0">
              <a:solidFill>
                <a:srgbClr val="0000FF"/>
              </a:solidFill>
              <a:latin typeface="Times New Roman" pitchFamily="18" charset="0"/>
              <a:cs typeface="Times New Roman" pitchFamily="18" charset="0"/>
            </a:endParaRPr>
          </a:p>
        </p:txBody>
      </p:sp>
      <p:sp>
        <p:nvSpPr>
          <p:cNvPr id="12" name="TextBox 11"/>
          <p:cNvSpPr txBox="1"/>
          <p:nvPr/>
        </p:nvSpPr>
        <p:spPr>
          <a:xfrm>
            <a:off x="228600" y="1143001"/>
            <a:ext cx="8610600" cy="5632311"/>
          </a:xfrm>
          <a:prstGeom prst="rect">
            <a:avLst/>
          </a:prstGeom>
          <a:noFill/>
        </p:spPr>
        <p:txBody>
          <a:bodyPr wrap="square" rtlCol="0">
            <a:spAutoFit/>
          </a:bodyPr>
          <a:lstStyle/>
          <a:p>
            <a:pPr marL="280988" indent="-280988">
              <a:buFont typeface="Courier New" pitchFamily="49" charset="0"/>
              <a:buChar char="o"/>
            </a:pPr>
            <a:r>
              <a:rPr lang="en-US" sz="3000" dirty="0" smtClean="0">
                <a:latin typeface="Times New Roman"/>
                <a:cs typeface="Times New Roman"/>
              </a:rPr>
              <a:t>To conduct this test, three assumptions are required</a:t>
            </a:r>
          </a:p>
          <a:p>
            <a:pPr marL="855663" indent="-398463">
              <a:buFont typeface="+mj-lt"/>
              <a:buAutoNum type="arabicParenR"/>
            </a:pPr>
            <a:r>
              <a:rPr lang="en-US" sz="3000" dirty="0" smtClean="0">
                <a:latin typeface="Times New Roman"/>
                <a:cs typeface="Times New Roman"/>
              </a:rPr>
              <a:t>The sampled populations are normally or approximately normally distributed.</a:t>
            </a:r>
          </a:p>
          <a:p>
            <a:pPr marL="855663" indent="-398463">
              <a:buFont typeface="+mj-lt"/>
              <a:buAutoNum type="arabicParenR"/>
            </a:pPr>
            <a:r>
              <a:rPr lang="en-US" sz="3000" dirty="0" smtClean="0">
                <a:latin typeface="Times New Roman"/>
                <a:cs typeface="Times New Roman"/>
              </a:rPr>
              <a:t>The two populations are independent.</a:t>
            </a:r>
          </a:p>
          <a:p>
            <a:pPr marL="855663" indent="-398463">
              <a:buFont typeface="+mj-lt"/>
              <a:buAutoNum type="arabicParenR"/>
            </a:pPr>
            <a:r>
              <a:rPr lang="en-US" sz="3000" dirty="0" smtClean="0">
                <a:latin typeface="Times New Roman"/>
                <a:cs typeface="Times New Roman"/>
              </a:rPr>
              <a:t>The standard deviations of the two populations are equal.</a:t>
            </a:r>
          </a:p>
          <a:p>
            <a:pPr marL="280988" indent="-280988">
              <a:buFont typeface="Courier New" pitchFamily="49" charset="0"/>
              <a:buChar char="o"/>
            </a:pPr>
            <a:r>
              <a:rPr lang="en-US" sz="3000" dirty="0" smtClean="0">
                <a:latin typeface="Times New Roman"/>
                <a:cs typeface="Times New Roman"/>
              </a:rPr>
              <a:t>Pooled variance</a:t>
            </a:r>
          </a:p>
          <a:p>
            <a:pPr marL="280988" indent="-280988">
              <a:buFont typeface="Courier New" pitchFamily="49" charset="0"/>
              <a:buChar char="o"/>
            </a:pPr>
            <a:endParaRPr lang="en-US" sz="3000" dirty="0" smtClean="0">
              <a:latin typeface="Times New Roman"/>
              <a:cs typeface="Times New Roman"/>
            </a:endParaRPr>
          </a:p>
          <a:p>
            <a:pPr marL="280988" indent="-280988">
              <a:buFont typeface="Courier New" pitchFamily="49" charset="0"/>
              <a:buChar char="o"/>
            </a:pPr>
            <a:endParaRPr lang="en-US" sz="3000" dirty="0" smtClean="0">
              <a:latin typeface="Times New Roman"/>
              <a:cs typeface="Times New Roman"/>
            </a:endParaRPr>
          </a:p>
          <a:p>
            <a:pPr marL="280988" indent="-280988">
              <a:buFont typeface="Courier New" pitchFamily="49" charset="0"/>
              <a:buChar char="o"/>
            </a:pPr>
            <a:endParaRPr lang="en-US" sz="3000" dirty="0" smtClean="0">
              <a:latin typeface="Times New Roman"/>
              <a:cs typeface="Times New Roman"/>
            </a:endParaRPr>
          </a:p>
          <a:p>
            <a:pPr marL="280988" indent="-280988"/>
            <a:endParaRPr lang="en-US" sz="3000" dirty="0" smtClean="0">
              <a:latin typeface="Times New Roman"/>
              <a:cs typeface="Times New Roman"/>
            </a:endParaRPr>
          </a:p>
          <a:p>
            <a:pPr marL="280988" indent="-280988"/>
            <a:endParaRPr lang="en-US" sz="3000" dirty="0" smtClean="0">
              <a:latin typeface="Times New Roman"/>
              <a:cs typeface="Times New Roman"/>
            </a:endParaRPr>
          </a:p>
        </p:txBody>
      </p:sp>
      <p:graphicFrame>
        <p:nvGraphicFramePr>
          <p:cNvPr id="9" name="Object 8"/>
          <p:cNvGraphicFramePr>
            <a:graphicFrameLocks noChangeAspect="1"/>
          </p:cNvGraphicFramePr>
          <p:nvPr/>
        </p:nvGraphicFramePr>
        <p:xfrm>
          <a:off x="1752600" y="4419600"/>
          <a:ext cx="5844746" cy="1676400"/>
        </p:xfrm>
        <a:graphic>
          <a:graphicData uri="http://schemas.openxmlformats.org/presentationml/2006/ole">
            <p:oleObj spid="_x0000_s218115" name="Equation" r:id="rId4" imgW="1638000" imgH="46980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11"/>
                                        </p:tgtEl>
                                        <p:attrNameLst>
                                          <p:attrName>style.color</p:attrName>
                                        </p:attrNameLst>
                                      </p:cBhvr>
                                      <p:to>
                                        <p:clrVal>
                                          <a:schemeClr val="accent2"/>
                                        </p:clrVal>
                                      </p:to>
                                    </p:set>
                                    <p:set>
                                      <p:cBhvr>
                                        <p:cTn id="11" dur="500" autoRev="1" fill="hold"/>
                                        <p:tgtEl>
                                          <p:spTgt spid="11"/>
                                        </p:tgtEl>
                                        <p:attrNameLst>
                                          <p:attrName>fillcolor</p:attrName>
                                        </p:attrNameLst>
                                      </p:cBhvr>
                                      <p:to>
                                        <p:clrVal>
                                          <a:schemeClr val="accent2"/>
                                        </p:clrVal>
                                      </p:to>
                                    </p:set>
                                    <p:set>
                                      <p:cBhvr>
                                        <p:cTn id="12" dur="500" autoRev="1" fill="hold"/>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14</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6" name="Rectangle 2"/>
          <p:cNvSpPr txBox="1">
            <a:spLocks noChangeArrowheads="1"/>
          </p:cNvSpPr>
          <p:nvPr/>
        </p:nvSpPr>
        <p:spPr>
          <a:xfrm>
            <a:off x="0" y="457200"/>
            <a:ext cx="9144000" cy="762000"/>
          </a:xfrm>
          <a:prstGeom prst="rect">
            <a:avLst/>
          </a:prstGeom>
          <a:noFill/>
          <a:ln/>
        </p:spPr>
        <p:txBody>
          <a:bodyPr vert="horz" lIns="92075" tIns="46038" rIns="92075" bIns="46038"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600" b="0" i="0" u="none" strike="noStrike" kern="1200" cap="none" spc="0" normalizeH="0" baseline="0" noProof="0" dirty="0">
              <a:ln>
                <a:noFill/>
              </a:ln>
              <a:solidFill>
                <a:schemeClr val="tx2"/>
              </a:solidFill>
              <a:effectLst/>
              <a:uLnTx/>
              <a:uFillTx/>
              <a:latin typeface="Times New Roman" pitchFamily="18" charset="0"/>
              <a:ea typeface="+mj-ea"/>
              <a:cs typeface="Times New Roman" pitchFamily="18" charset="0"/>
            </a:endParaRPr>
          </a:p>
        </p:txBody>
      </p:sp>
      <p:sp>
        <p:nvSpPr>
          <p:cNvPr id="11" name="Title 1"/>
          <p:cNvSpPr>
            <a:spLocks noGrp="1"/>
          </p:cNvSpPr>
          <p:nvPr>
            <p:ph type="title"/>
          </p:nvPr>
        </p:nvSpPr>
        <p:spPr>
          <a:xfrm>
            <a:off x="0" y="533400"/>
            <a:ext cx="9144000" cy="609600"/>
          </a:xfrm>
          <a:effectLst/>
        </p:spPr>
        <p:txBody>
          <a:bodyPr>
            <a:noAutofit/>
          </a:bodyPr>
          <a:lstStyle/>
          <a:p>
            <a:pPr algn="ctr"/>
            <a:r>
              <a:rPr lang="en-US" sz="2800" dirty="0" smtClean="0">
                <a:solidFill>
                  <a:srgbClr val="FF0000"/>
                </a:solidFill>
                <a:latin typeface="Times New Roman" pitchFamily="18" charset="0"/>
                <a:cs typeface="Times New Roman" pitchFamily="18" charset="0"/>
              </a:rPr>
              <a:t>Comparing Two Independent Population Means </a:t>
            </a:r>
            <a:r>
              <a:rPr lang="en-US" sz="2800" dirty="0" smtClean="0">
                <a:solidFill>
                  <a:schemeClr val="accent1"/>
                </a:solidFill>
                <a:latin typeface="Times New Roman" pitchFamily="18" charset="0"/>
                <a:cs typeface="Times New Roman" pitchFamily="18" charset="0"/>
              </a:rPr>
              <a:t>(Continued)</a:t>
            </a:r>
            <a:endParaRPr lang="en-US" sz="2800" dirty="0">
              <a:solidFill>
                <a:schemeClr val="accent1"/>
              </a:solidFill>
              <a:latin typeface="Times New Roman" pitchFamily="18" charset="0"/>
              <a:cs typeface="Times New Roman" pitchFamily="18" charset="0"/>
            </a:endParaRPr>
          </a:p>
        </p:txBody>
      </p:sp>
      <p:sp>
        <p:nvSpPr>
          <p:cNvPr id="12" name="TextBox 11"/>
          <p:cNvSpPr txBox="1"/>
          <p:nvPr/>
        </p:nvSpPr>
        <p:spPr>
          <a:xfrm>
            <a:off x="228600" y="1676400"/>
            <a:ext cx="8610600" cy="4708981"/>
          </a:xfrm>
          <a:prstGeom prst="rect">
            <a:avLst/>
          </a:prstGeom>
          <a:noFill/>
        </p:spPr>
        <p:txBody>
          <a:bodyPr wrap="square" rtlCol="0">
            <a:spAutoFit/>
          </a:bodyPr>
          <a:lstStyle/>
          <a:p>
            <a:pPr marL="280988" indent="-280988">
              <a:buFont typeface="Courier New" pitchFamily="49" charset="0"/>
              <a:buChar char="o"/>
            </a:pPr>
            <a:r>
              <a:rPr lang="en-US" sz="3000" dirty="0" smtClean="0">
                <a:latin typeface="Times New Roman"/>
                <a:cs typeface="Times New Roman"/>
              </a:rPr>
              <a:t>The value of </a:t>
            </a:r>
            <a:r>
              <a:rPr lang="en-US" sz="3000" i="1" dirty="0" smtClean="0">
                <a:latin typeface="Times New Roman"/>
                <a:cs typeface="Times New Roman"/>
              </a:rPr>
              <a:t>t </a:t>
            </a:r>
            <a:r>
              <a:rPr lang="en-US" sz="3000" dirty="0" smtClean="0">
                <a:latin typeface="Times New Roman"/>
                <a:cs typeface="Times New Roman"/>
              </a:rPr>
              <a:t> is (test statistic)</a:t>
            </a:r>
          </a:p>
          <a:p>
            <a:pPr marL="280988" indent="-280988">
              <a:buFont typeface="Courier New" pitchFamily="49" charset="0"/>
              <a:buChar char="o"/>
            </a:pPr>
            <a:endParaRPr lang="en-US" sz="3000" dirty="0" smtClean="0">
              <a:latin typeface="Times New Roman"/>
              <a:cs typeface="Times New Roman"/>
            </a:endParaRPr>
          </a:p>
          <a:p>
            <a:pPr marL="280988" indent="-280988">
              <a:buFont typeface="Courier New" pitchFamily="49" charset="0"/>
              <a:buChar char="o"/>
            </a:pPr>
            <a:endParaRPr lang="en-US" sz="3000" dirty="0" smtClean="0">
              <a:latin typeface="Times New Roman"/>
              <a:cs typeface="Times New Roman"/>
            </a:endParaRPr>
          </a:p>
          <a:p>
            <a:pPr marL="280988" indent="-280988">
              <a:buFont typeface="Courier New" pitchFamily="49" charset="0"/>
              <a:buChar char="o"/>
            </a:pPr>
            <a:endParaRPr lang="en-US" sz="3000" dirty="0" smtClean="0">
              <a:latin typeface="Times New Roman"/>
              <a:cs typeface="Times New Roman"/>
            </a:endParaRPr>
          </a:p>
          <a:p>
            <a:pPr marL="280988" indent="-280988">
              <a:buFont typeface="Courier New" pitchFamily="49" charset="0"/>
              <a:buChar char="o"/>
            </a:pPr>
            <a:endParaRPr lang="en-US" sz="3000" dirty="0" smtClean="0">
              <a:latin typeface="Times New Roman"/>
              <a:cs typeface="Times New Roman"/>
            </a:endParaRPr>
          </a:p>
          <a:p>
            <a:pPr marL="280988" indent="-280988">
              <a:buFont typeface="Courier New" pitchFamily="49" charset="0"/>
              <a:buChar char="o"/>
            </a:pPr>
            <a:endParaRPr lang="en-US" sz="3000" dirty="0" smtClean="0">
              <a:latin typeface="Times New Roman"/>
              <a:cs typeface="Times New Roman"/>
            </a:endParaRPr>
          </a:p>
          <a:p>
            <a:r>
              <a:rPr lang="en-US" sz="3000" dirty="0" smtClean="0">
                <a:latin typeface="Times New Roman"/>
                <a:cs typeface="Times New Roman"/>
              </a:rPr>
              <a:t>The number of degree of freedom in the test is equal to the total number of items sampled minus the number of samples. Because there are two samples, there are n</a:t>
            </a:r>
            <a:r>
              <a:rPr lang="en-US" sz="3000" baseline="-25000" dirty="0" smtClean="0">
                <a:latin typeface="Times New Roman"/>
                <a:cs typeface="Times New Roman"/>
              </a:rPr>
              <a:t>1</a:t>
            </a:r>
            <a:r>
              <a:rPr lang="en-US" sz="3000" dirty="0" smtClean="0">
                <a:latin typeface="Times New Roman"/>
                <a:cs typeface="Times New Roman"/>
              </a:rPr>
              <a:t>+n</a:t>
            </a:r>
            <a:r>
              <a:rPr lang="en-US" sz="3000" baseline="-25000" dirty="0" smtClean="0">
                <a:latin typeface="Times New Roman"/>
                <a:cs typeface="Times New Roman"/>
              </a:rPr>
              <a:t>2</a:t>
            </a:r>
            <a:r>
              <a:rPr lang="en-US" sz="3000" dirty="0" smtClean="0">
                <a:latin typeface="Times New Roman"/>
                <a:cs typeface="Times New Roman"/>
              </a:rPr>
              <a:t>-2 degrees of freedom.</a:t>
            </a:r>
          </a:p>
        </p:txBody>
      </p:sp>
      <p:graphicFrame>
        <p:nvGraphicFramePr>
          <p:cNvPr id="9" name="Object 8"/>
          <p:cNvGraphicFramePr>
            <a:graphicFrameLocks noChangeAspect="1"/>
          </p:cNvGraphicFramePr>
          <p:nvPr/>
        </p:nvGraphicFramePr>
        <p:xfrm>
          <a:off x="2514599" y="2403425"/>
          <a:ext cx="3276601" cy="2016175"/>
        </p:xfrm>
        <a:graphic>
          <a:graphicData uri="http://schemas.openxmlformats.org/presentationml/2006/ole">
            <p:oleObj spid="_x0000_s224258" name="Equation" r:id="rId4" imgW="1155600" imgH="71100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11"/>
                                        </p:tgtEl>
                                        <p:attrNameLst>
                                          <p:attrName>style.color</p:attrName>
                                        </p:attrNameLst>
                                      </p:cBhvr>
                                      <p:to>
                                        <p:clrVal>
                                          <a:schemeClr val="accent2"/>
                                        </p:clrVal>
                                      </p:to>
                                    </p:set>
                                    <p:set>
                                      <p:cBhvr>
                                        <p:cTn id="11" dur="500" autoRev="1" fill="hold"/>
                                        <p:tgtEl>
                                          <p:spTgt spid="11"/>
                                        </p:tgtEl>
                                        <p:attrNameLst>
                                          <p:attrName>fillcolor</p:attrName>
                                        </p:attrNameLst>
                                      </p:cBhvr>
                                      <p:to>
                                        <p:clrVal>
                                          <a:schemeClr val="accent2"/>
                                        </p:clrVal>
                                      </p:to>
                                    </p:set>
                                    <p:set>
                                      <p:cBhvr>
                                        <p:cTn id="12" dur="500" autoRev="1" fill="hold"/>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15</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6" name="Rectangle 2"/>
          <p:cNvSpPr txBox="1">
            <a:spLocks noChangeArrowheads="1"/>
          </p:cNvSpPr>
          <p:nvPr/>
        </p:nvSpPr>
        <p:spPr>
          <a:xfrm>
            <a:off x="0" y="457200"/>
            <a:ext cx="9144000" cy="762000"/>
          </a:xfrm>
          <a:prstGeom prst="rect">
            <a:avLst/>
          </a:prstGeom>
          <a:noFill/>
          <a:ln/>
        </p:spPr>
        <p:txBody>
          <a:bodyPr vert="horz" lIns="92075" tIns="46038" rIns="92075" bIns="46038"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600" b="0" i="0" u="none" strike="noStrike" kern="1200" cap="none" spc="0" normalizeH="0" baseline="0" noProof="0" dirty="0">
              <a:ln>
                <a:noFill/>
              </a:ln>
              <a:solidFill>
                <a:schemeClr val="tx2"/>
              </a:solidFill>
              <a:effectLst/>
              <a:uLnTx/>
              <a:uFillTx/>
              <a:latin typeface="Times New Roman" pitchFamily="18" charset="0"/>
              <a:ea typeface="+mj-ea"/>
              <a:cs typeface="Times New Roman" pitchFamily="18" charset="0"/>
            </a:endParaRPr>
          </a:p>
        </p:txBody>
      </p:sp>
      <p:sp>
        <p:nvSpPr>
          <p:cNvPr id="11" name="Title 1"/>
          <p:cNvSpPr>
            <a:spLocks noGrp="1"/>
          </p:cNvSpPr>
          <p:nvPr>
            <p:ph type="title"/>
          </p:nvPr>
        </p:nvSpPr>
        <p:spPr>
          <a:xfrm>
            <a:off x="0" y="533400"/>
            <a:ext cx="9144000" cy="609600"/>
          </a:xfrm>
          <a:effectLst/>
        </p:spPr>
        <p:txBody>
          <a:bodyPr>
            <a:noAutofit/>
          </a:bodyPr>
          <a:lstStyle/>
          <a:p>
            <a:pPr algn="ctr"/>
            <a:r>
              <a:rPr lang="en-US" sz="3200" dirty="0" smtClean="0">
                <a:solidFill>
                  <a:srgbClr val="FF0000"/>
                </a:solidFill>
                <a:latin typeface="Times New Roman" pitchFamily="18" charset="0"/>
                <a:cs typeface="Times New Roman" pitchFamily="18" charset="0"/>
              </a:rPr>
              <a:t>Example 3</a:t>
            </a:r>
            <a:endParaRPr lang="en-US" sz="3200" dirty="0">
              <a:solidFill>
                <a:schemeClr val="accent1"/>
              </a:solidFill>
              <a:latin typeface="Times New Roman" pitchFamily="18" charset="0"/>
              <a:cs typeface="Times New Roman" pitchFamily="18" charset="0"/>
            </a:endParaRPr>
          </a:p>
        </p:txBody>
      </p:sp>
      <p:sp>
        <p:nvSpPr>
          <p:cNvPr id="12" name="TextBox 11"/>
          <p:cNvSpPr txBox="1"/>
          <p:nvPr/>
        </p:nvSpPr>
        <p:spPr>
          <a:xfrm>
            <a:off x="228600" y="1295400"/>
            <a:ext cx="8610600" cy="4524315"/>
          </a:xfrm>
          <a:prstGeom prst="rect">
            <a:avLst/>
          </a:prstGeom>
          <a:noFill/>
        </p:spPr>
        <p:txBody>
          <a:bodyPr wrap="square" rtlCol="0">
            <a:spAutoFit/>
          </a:bodyPr>
          <a:lstStyle/>
          <a:p>
            <a:r>
              <a:rPr lang="en-US" sz="3200" dirty="0" smtClean="0">
                <a:latin typeface="Times New Roman" pitchFamily="18" charset="0"/>
                <a:ea typeface="+mj-ea"/>
                <a:cs typeface="Times New Roman" pitchFamily="18" charset="0"/>
              </a:rPr>
              <a:t>A recent EPA study compared the highway fuel economy of domestic and imported passenger cars.  A sample of 15 domestic cars revealed a mean of 33.7 mpg with a standard deviation of 2.4 mpg.  A sample of 12 imported cars revealed a mean of 35.7 mpg with a standard deviation of 3.9.  At the 0.05 significance level can the EPA conclude that the mpg is higher on the imported cars?  (Let subscript 1 be associated with domestic cars.)</a:t>
            </a:r>
            <a:endParaRPr lang="en-US" sz="3200" dirty="0" smtClean="0">
              <a:latin typeface="Times New Roman"/>
              <a:cs typeface="Times New Roma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11"/>
                                        </p:tgtEl>
                                        <p:attrNameLst>
                                          <p:attrName>style.color</p:attrName>
                                        </p:attrNameLst>
                                      </p:cBhvr>
                                      <p:to>
                                        <p:clrVal>
                                          <a:schemeClr val="accent2"/>
                                        </p:clrVal>
                                      </p:to>
                                    </p:set>
                                    <p:set>
                                      <p:cBhvr>
                                        <p:cTn id="11" dur="500" autoRev="1" fill="hold"/>
                                        <p:tgtEl>
                                          <p:spTgt spid="11"/>
                                        </p:tgtEl>
                                        <p:attrNameLst>
                                          <p:attrName>fillcolor</p:attrName>
                                        </p:attrNameLst>
                                      </p:cBhvr>
                                      <p:to>
                                        <p:clrVal>
                                          <a:schemeClr val="accent2"/>
                                        </p:clrVal>
                                      </p:to>
                                    </p:set>
                                    <p:set>
                                      <p:cBhvr>
                                        <p:cTn id="12" dur="500" autoRev="1" fill="hold"/>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16</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6" name="Rectangle 2"/>
          <p:cNvSpPr txBox="1">
            <a:spLocks noChangeArrowheads="1"/>
          </p:cNvSpPr>
          <p:nvPr/>
        </p:nvSpPr>
        <p:spPr>
          <a:xfrm>
            <a:off x="0" y="457200"/>
            <a:ext cx="9144000" cy="762000"/>
          </a:xfrm>
          <a:prstGeom prst="rect">
            <a:avLst/>
          </a:prstGeom>
          <a:noFill/>
          <a:ln/>
        </p:spPr>
        <p:txBody>
          <a:bodyPr vert="horz" lIns="92075" tIns="46038" rIns="92075" bIns="46038"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600" b="0" i="0" u="none" strike="noStrike" kern="1200" cap="none" spc="0" normalizeH="0" baseline="0" noProof="0" dirty="0">
              <a:ln>
                <a:noFill/>
              </a:ln>
              <a:solidFill>
                <a:schemeClr val="tx2"/>
              </a:solidFill>
              <a:effectLst/>
              <a:uLnTx/>
              <a:uFillTx/>
              <a:latin typeface="Times New Roman" pitchFamily="18" charset="0"/>
              <a:ea typeface="+mj-ea"/>
              <a:cs typeface="Times New Roman" pitchFamily="18" charset="0"/>
            </a:endParaRPr>
          </a:p>
        </p:txBody>
      </p:sp>
      <p:sp>
        <p:nvSpPr>
          <p:cNvPr id="11" name="Title 1"/>
          <p:cNvSpPr>
            <a:spLocks noGrp="1"/>
          </p:cNvSpPr>
          <p:nvPr>
            <p:ph type="title"/>
          </p:nvPr>
        </p:nvSpPr>
        <p:spPr>
          <a:xfrm>
            <a:off x="0" y="381000"/>
            <a:ext cx="9144000" cy="609600"/>
          </a:xfrm>
          <a:effectLst/>
        </p:spPr>
        <p:txBody>
          <a:bodyPr>
            <a:noAutofit/>
          </a:bodyPr>
          <a:lstStyle/>
          <a:p>
            <a:pPr algn="ctr"/>
            <a:r>
              <a:rPr lang="en-US" sz="3200" dirty="0" smtClean="0">
                <a:solidFill>
                  <a:srgbClr val="FF0000"/>
                </a:solidFill>
                <a:latin typeface="Times New Roman" pitchFamily="18" charset="0"/>
                <a:cs typeface="Times New Roman" pitchFamily="18" charset="0"/>
              </a:rPr>
              <a:t>Example 3</a:t>
            </a:r>
            <a:endParaRPr lang="en-US" sz="3200" dirty="0">
              <a:solidFill>
                <a:schemeClr val="accent1"/>
              </a:solidFill>
              <a:latin typeface="Times New Roman" pitchFamily="18" charset="0"/>
              <a:cs typeface="Times New Roman" pitchFamily="18" charset="0"/>
            </a:endParaRPr>
          </a:p>
        </p:txBody>
      </p:sp>
      <p:sp>
        <p:nvSpPr>
          <p:cNvPr id="12" name="TextBox 11"/>
          <p:cNvSpPr txBox="1"/>
          <p:nvPr/>
        </p:nvSpPr>
        <p:spPr>
          <a:xfrm>
            <a:off x="228600" y="1066800"/>
            <a:ext cx="8610600" cy="5509200"/>
          </a:xfrm>
          <a:prstGeom prst="rect">
            <a:avLst/>
          </a:prstGeom>
          <a:noFill/>
        </p:spPr>
        <p:txBody>
          <a:bodyPr wrap="square" rtlCol="0">
            <a:spAutoFit/>
          </a:bodyPr>
          <a:lstStyle/>
          <a:p>
            <a:r>
              <a:rPr lang="en-US" sz="3200" dirty="0" smtClean="0">
                <a:solidFill>
                  <a:srgbClr val="0000FF"/>
                </a:solidFill>
                <a:latin typeface="Times New Roman" pitchFamily="18" charset="0"/>
                <a:ea typeface="+mj-ea"/>
                <a:cs typeface="Times New Roman" pitchFamily="18" charset="0"/>
              </a:rPr>
              <a:t>Step1: </a:t>
            </a:r>
            <a:r>
              <a:rPr lang="en-US" sz="3200" dirty="0" smtClean="0">
                <a:latin typeface="Times New Roman" pitchFamily="18" charset="0"/>
                <a:ea typeface="+mj-ea"/>
                <a:cs typeface="Times New Roman" pitchFamily="18" charset="0"/>
              </a:rPr>
              <a:t>	H</a:t>
            </a:r>
            <a:r>
              <a:rPr lang="en-US" sz="3200" baseline="-25000" dirty="0" smtClean="0">
                <a:latin typeface="Times New Roman" pitchFamily="18" charset="0"/>
                <a:ea typeface="+mj-ea"/>
                <a:cs typeface="Times New Roman" pitchFamily="18" charset="0"/>
              </a:rPr>
              <a:t>0</a:t>
            </a:r>
            <a:r>
              <a:rPr lang="en-US" sz="3200" dirty="0" smtClean="0">
                <a:latin typeface="Times New Roman" pitchFamily="18" charset="0"/>
                <a:ea typeface="+mj-ea"/>
                <a:cs typeface="Times New Roman" pitchFamily="18" charset="0"/>
              </a:rPr>
              <a:t>: </a:t>
            </a:r>
            <a:r>
              <a:rPr lang="el-GR" sz="3200" dirty="0" smtClean="0">
                <a:latin typeface="Times New Roman"/>
                <a:ea typeface="+mj-ea"/>
                <a:cs typeface="Times New Roman"/>
              </a:rPr>
              <a:t>μ</a:t>
            </a:r>
            <a:r>
              <a:rPr lang="en-US" sz="3200" baseline="-25000" dirty="0" smtClean="0">
                <a:latin typeface="Times New Roman"/>
                <a:ea typeface="+mj-ea"/>
                <a:cs typeface="Times New Roman"/>
              </a:rPr>
              <a:t>1</a:t>
            </a:r>
            <a:r>
              <a:rPr lang="en-US" sz="3200" dirty="0" smtClean="0">
                <a:latin typeface="Times New Roman"/>
                <a:ea typeface="+mj-ea"/>
                <a:cs typeface="Times New Roman"/>
              </a:rPr>
              <a:t>≥</a:t>
            </a:r>
            <a:r>
              <a:rPr lang="el-GR" sz="3200" dirty="0" smtClean="0">
                <a:latin typeface="Times New Roman"/>
                <a:cs typeface="Times New Roman"/>
              </a:rPr>
              <a:t> μ</a:t>
            </a:r>
            <a:r>
              <a:rPr lang="en-US" sz="3200" baseline="-25000" dirty="0" smtClean="0">
                <a:latin typeface="Times New Roman"/>
                <a:cs typeface="Times New Roman"/>
              </a:rPr>
              <a:t>2		</a:t>
            </a:r>
            <a:r>
              <a:rPr lang="en-US" sz="3200" dirty="0" smtClean="0">
                <a:latin typeface="Times New Roman" pitchFamily="18" charset="0"/>
                <a:cs typeface="Times New Roman" pitchFamily="18" charset="0"/>
              </a:rPr>
              <a:t>H</a:t>
            </a:r>
            <a:r>
              <a:rPr lang="en-US" sz="3200" baseline="-25000" dirty="0" smtClean="0">
                <a:latin typeface="Times New Roman" pitchFamily="18" charset="0"/>
                <a:cs typeface="Times New Roman" pitchFamily="18" charset="0"/>
              </a:rPr>
              <a:t>1</a:t>
            </a:r>
            <a:r>
              <a:rPr lang="en-US" sz="3200" dirty="0" smtClean="0">
                <a:latin typeface="Times New Roman" pitchFamily="18" charset="0"/>
                <a:cs typeface="Times New Roman" pitchFamily="18" charset="0"/>
              </a:rPr>
              <a:t>: </a:t>
            </a:r>
            <a:r>
              <a:rPr lang="el-GR" sz="3200" dirty="0" smtClean="0">
                <a:latin typeface="Times New Roman"/>
                <a:cs typeface="Times New Roman"/>
              </a:rPr>
              <a:t>μ</a:t>
            </a:r>
            <a:r>
              <a:rPr lang="en-US" sz="3200" baseline="-25000" dirty="0" smtClean="0">
                <a:latin typeface="Times New Roman"/>
                <a:cs typeface="Times New Roman"/>
              </a:rPr>
              <a:t>1</a:t>
            </a:r>
            <a:r>
              <a:rPr lang="en-US" sz="3200" dirty="0" smtClean="0">
                <a:latin typeface="Times New Roman"/>
                <a:cs typeface="Times New Roman"/>
              </a:rPr>
              <a:t>&lt;</a:t>
            </a:r>
            <a:r>
              <a:rPr lang="el-GR" sz="3200" dirty="0" smtClean="0">
                <a:latin typeface="Times New Roman"/>
                <a:cs typeface="Times New Roman"/>
              </a:rPr>
              <a:t> μ</a:t>
            </a:r>
            <a:r>
              <a:rPr lang="en-US" sz="3200" baseline="-25000" dirty="0" smtClean="0">
                <a:latin typeface="Times New Roman"/>
                <a:cs typeface="Times New Roman"/>
              </a:rPr>
              <a:t>2</a:t>
            </a:r>
          </a:p>
          <a:p>
            <a:r>
              <a:rPr lang="en-US" sz="3200" dirty="0" smtClean="0">
                <a:solidFill>
                  <a:srgbClr val="0000FF"/>
                </a:solidFill>
                <a:latin typeface="Times New Roman"/>
                <a:cs typeface="Times New Roman"/>
              </a:rPr>
              <a:t>Step2: 	</a:t>
            </a:r>
            <a:r>
              <a:rPr lang="en-US" sz="3200" dirty="0" smtClean="0">
                <a:latin typeface="Times New Roman" pitchFamily="18" charset="0"/>
                <a:ea typeface="+mj-ea"/>
                <a:cs typeface="Times New Roman" pitchFamily="18" charset="0"/>
              </a:rPr>
              <a:t>H</a:t>
            </a:r>
            <a:r>
              <a:rPr lang="en-US" sz="3200" baseline="-25000" dirty="0" smtClean="0">
                <a:latin typeface="Times New Roman" pitchFamily="18" charset="0"/>
                <a:ea typeface="+mj-ea"/>
                <a:cs typeface="Times New Roman" pitchFamily="18" charset="0"/>
              </a:rPr>
              <a:t>0</a:t>
            </a:r>
            <a:r>
              <a:rPr lang="en-US" sz="3200" dirty="0" smtClean="0">
                <a:latin typeface="Times New Roman" pitchFamily="18" charset="0"/>
                <a:ea typeface="+mj-ea"/>
                <a:cs typeface="Times New Roman" pitchFamily="18" charset="0"/>
              </a:rPr>
              <a:t> is rejected if t&lt;-1.708, </a:t>
            </a:r>
            <a:r>
              <a:rPr lang="en-US" sz="3200" dirty="0" err="1" smtClean="0">
                <a:latin typeface="Times New Roman" pitchFamily="18" charset="0"/>
                <a:ea typeface="+mj-ea"/>
                <a:cs typeface="Times New Roman" pitchFamily="18" charset="0"/>
              </a:rPr>
              <a:t>df</a:t>
            </a:r>
            <a:r>
              <a:rPr lang="en-US" sz="3200" dirty="0" smtClean="0">
                <a:latin typeface="Times New Roman" pitchFamily="18" charset="0"/>
                <a:ea typeface="+mj-ea"/>
                <a:cs typeface="Times New Roman" pitchFamily="18" charset="0"/>
              </a:rPr>
              <a:t>=25 </a:t>
            </a:r>
          </a:p>
          <a:p>
            <a:r>
              <a:rPr lang="en-US" sz="3200" dirty="0" smtClean="0">
                <a:solidFill>
                  <a:srgbClr val="0000FF"/>
                </a:solidFill>
                <a:latin typeface="Times New Roman" pitchFamily="18" charset="0"/>
                <a:ea typeface="+mj-ea"/>
                <a:cs typeface="Times New Roman" pitchFamily="18" charset="0"/>
              </a:rPr>
              <a:t>Step3:	</a:t>
            </a:r>
            <a:r>
              <a:rPr lang="en-US" sz="3200" dirty="0" smtClean="0">
                <a:latin typeface="Times New Roman" pitchFamily="18" charset="0"/>
                <a:ea typeface="+mj-ea"/>
                <a:cs typeface="Times New Roman" pitchFamily="18" charset="0"/>
              </a:rPr>
              <a:t>Compute test statistic</a:t>
            </a:r>
          </a:p>
          <a:p>
            <a:endParaRPr lang="en-US" sz="3200" dirty="0" smtClean="0">
              <a:latin typeface="Times New Roman" pitchFamily="18" charset="0"/>
              <a:ea typeface="+mj-ea"/>
              <a:cs typeface="Times New Roman" pitchFamily="18" charset="0"/>
            </a:endParaRPr>
          </a:p>
          <a:p>
            <a:endParaRPr lang="en-US" sz="3200" dirty="0" smtClean="0">
              <a:latin typeface="Times New Roman" pitchFamily="18" charset="0"/>
              <a:ea typeface="+mj-ea"/>
              <a:cs typeface="Times New Roman" pitchFamily="18" charset="0"/>
            </a:endParaRPr>
          </a:p>
          <a:p>
            <a:endParaRPr lang="en-US" sz="3200" dirty="0" smtClean="0">
              <a:latin typeface="Times New Roman" pitchFamily="18" charset="0"/>
              <a:ea typeface="+mj-ea"/>
              <a:cs typeface="Times New Roman" pitchFamily="18" charset="0"/>
            </a:endParaRPr>
          </a:p>
          <a:p>
            <a:endParaRPr lang="en-US" sz="3200" dirty="0" smtClean="0">
              <a:latin typeface="Times New Roman" pitchFamily="18" charset="0"/>
              <a:ea typeface="+mj-ea"/>
              <a:cs typeface="Times New Roman" pitchFamily="18" charset="0"/>
            </a:endParaRPr>
          </a:p>
          <a:p>
            <a:endParaRPr lang="en-US" sz="3200" dirty="0" smtClean="0">
              <a:latin typeface="Times New Roman" pitchFamily="18" charset="0"/>
              <a:ea typeface="+mj-ea"/>
              <a:cs typeface="Times New Roman" pitchFamily="18" charset="0"/>
            </a:endParaRPr>
          </a:p>
          <a:p>
            <a:r>
              <a:rPr lang="en-US" sz="3200" dirty="0" smtClean="0">
                <a:solidFill>
                  <a:srgbClr val="0000FF"/>
                </a:solidFill>
                <a:latin typeface="Times New Roman" pitchFamily="18" charset="0"/>
                <a:ea typeface="+mj-ea"/>
                <a:cs typeface="Times New Roman" pitchFamily="18" charset="0"/>
              </a:rPr>
              <a:t>Step4: </a:t>
            </a:r>
            <a:r>
              <a:rPr lang="en-US" sz="3200" dirty="0" smtClean="0">
                <a:latin typeface="Times New Roman" pitchFamily="18" charset="0"/>
                <a:ea typeface="+mj-ea"/>
                <a:cs typeface="Times New Roman" pitchFamily="18" charset="0"/>
              </a:rPr>
              <a:t>Since t&gt;-1.798, we do not reject </a:t>
            </a:r>
            <a:r>
              <a:rPr lang="en-US" sz="3200" dirty="0" smtClean="0">
                <a:latin typeface="Times New Roman" pitchFamily="18" charset="0"/>
                <a:cs typeface="Times New Roman" pitchFamily="18" charset="0"/>
              </a:rPr>
              <a:t>H</a:t>
            </a:r>
            <a:r>
              <a:rPr lang="en-US" sz="3200" baseline="-25000" dirty="0" smtClean="0">
                <a:latin typeface="Times New Roman" pitchFamily="18" charset="0"/>
                <a:cs typeface="Times New Roman" pitchFamily="18" charset="0"/>
              </a:rPr>
              <a:t>0</a:t>
            </a:r>
            <a:r>
              <a:rPr lang="en-US" sz="3200" dirty="0" smtClean="0">
                <a:latin typeface="Times New Roman" pitchFamily="18" charset="0"/>
                <a:cs typeface="Times New Roman" pitchFamily="18" charset="0"/>
              </a:rPr>
              <a:t>.</a:t>
            </a:r>
            <a:r>
              <a:rPr lang="en-US" sz="3200" dirty="0" smtClean="0"/>
              <a:t> </a:t>
            </a:r>
            <a:r>
              <a:rPr lang="en-US" sz="3200" dirty="0" smtClean="0">
                <a:latin typeface="Times New Roman" pitchFamily="18" charset="0"/>
                <a:ea typeface="+mj-ea"/>
                <a:cs typeface="Times New Roman" pitchFamily="18" charset="0"/>
              </a:rPr>
              <a:t>There is insufficient sample evidence to claim a higher mpg on the imported cars. </a:t>
            </a:r>
            <a:endParaRPr lang="en-US" sz="3200" dirty="0" smtClean="0">
              <a:latin typeface="Times New Roman"/>
              <a:cs typeface="Times New Roman"/>
            </a:endParaRPr>
          </a:p>
        </p:txBody>
      </p:sp>
      <p:graphicFrame>
        <p:nvGraphicFramePr>
          <p:cNvPr id="226306" name="Object 2"/>
          <p:cNvGraphicFramePr>
            <a:graphicFrameLocks noChangeAspect="1"/>
          </p:cNvGraphicFramePr>
          <p:nvPr/>
        </p:nvGraphicFramePr>
        <p:xfrm>
          <a:off x="1447800" y="2362200"/>
          <a:ext cx="6477000" cy="1178165"/>
        </p:xfrm>
        <a:graphic>
          <a:graphicData uri="http://schemas.openxmlformats.org/presentationml/2006/ole">
            <p:oleObj spid="_x0000_s226306" name="Equation" r:id="rId4" imgW="2374560" imgH="431640" progId="Equation.DSMT4">
              <p:embed/>
            </p:oleObj>
          </a:graphicData>
        </a:graphic>
      </p:graphicFrame>
      <p:graphicFrame>
        <p:nvGraphicFramePr>
          <p:cNvPr id="226307" name="Object 3"/>
          <p:cNvGraphicFramePr>
            <a:graphicFrameLocks noChangeAspect="1"/>
          </p:cNvGraphicFramePr>
          <p:nvPr/>
        </p:nvGraphicFramePr>
        <p:xfrm>
          <a:off x="841375" y="3581400"/>
          <a:ext cx="4926013" cy="1371600"/>
        </p:xfrm>
        <a:graphic>
          <a:graphicData uri="http://schemas.openxmlformats.org/presentationml/2006/ole">
            <p:oleObj spid="_x0000_s226307" name="Equation" r:id="rId5" imgW="1854000" imgH="67284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11"/>
                                        </p:tgtEl>
                                        <p:attrNameLst>
                                          <p:attrName>style.color</p:attrName>
                                        </p:attrNameLst>
                                      </p:cBhvr>
                                      <p:to>
                                        <p:clrVal>
                                          <a:schemeClr val="accent2"/>
                                        </p:clrVal>
                                      </p:to>
                                    </p:set>
                                    <p:set>
                                      <p:cBhvr>
                                        <p:cTn id="11" dur="500" autoRev="1" fill="hold"/>
                                        <p:tgtEl>
                                          <p:spTgt spid="11"/>
                                        </p:tgtEl>
                                        <p:attrNameLst>
                                          <p:attrName>fillcolor</p:attrName>
                                        </p:attrNameLst>
                                      </p:cBhvr>
                                      <p:to>
                                        <p:clrVal>
                                          <a:schemeClr val="accent2"/>
                                        </p:clrVal>
                                      </p:to>
                                    </p:set>
                                    <p:set>
                                      <p:cBhvr>
                                        <p:cTn id="12" dur="500" autoRev="1" fill="hold"/>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17</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6" name="Rectangle 2"/>
          <p:cNvSpPr txBox="1">
            <a:spLocks noChangeArrowheads="1"/>
          </p:cNvSpPr>
          <p:nvPr/>
        </p:nvSpPr>
        <p:spPr>
          <a:xfrm>
            <a:off x="0" y="457200"/>
            <a:ext cx="9144000" cy="762000"/>
          </a:xfrm>
          <a:prstGeom prst="rect">
            <a:avLst/>
          </a:prstGeom>
          <a:noFill/>
          <a:ln/>
        </p:spPr>
        <p:txBody>
          <a:bodyPr vert="horz" lIns="92075" tIns="46038" rIns="92075" bIns="46038"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600" b="0" i="0" u="none" strike="noStrike" kern="1200" cap="none" spc="0" normalizeH="0" baseline="0" noProof="0" dirty="0">
              <a:ln>
                <a:noFill/>
              </a:ln>
              <a:solidFill>
                <a:schemeClr val="tx2"/>
              </a:solidFill>
              <a:effectLst/>
              <a:uLnTx/>
              <a:uFillTx/>
              <a:latin typeface="Times New Roman" pitchFamily="18" charset="0"/>
              <a:ea typeface="+mj-ea"/>
              <a:cs typeface="Times New Roman" pitchFamily="18" charset="0"/>
            </a:endParaRPr>
          </a:p>
        </p:txBody>
      </p:sp>
      <p:sp>
        <p:nvSpPr>
          <p:cNvPr id="11" name="Title 1"/>
          <p:cNvSpPr>
            <a:spLocks noGrp="1"/>
          </p:cNvSpPr>
          <p:nvPr>
            <p:ph type="title"/>
          </p:nvPr>
        </p:nvSpPr>
        <p:spPr>
          <a:xfrm>
            <a:off x="0" y="533400"/>
            <a:ext cx="9144000" cy="609600"/>
          </a:xfrm>
          <a:effectLst/>
        </p:spPr>
        <p:txBody>
          <a:bodyPr>
            <a:noAutofit/>
          </a:bodyPr>
          <a:lstStyle/>
          <a:p>
            <a:pPr algn="ctr"/>
            <a:r>
              <a:rPr lang="en-US" sz="3200" dirty="0" smtClean="0">
                <a:solidFill>
                  <a:srgbClr val="FF0000"/>
                </a:solidFill>
                <a:latin typeface="Times New Roman" pitchFamily="18" charset="0"/>
                <a:cs typeface="Times New Roman" pitchFamily="18" charset="0"/>
              </a:rPr>
              <a:t>Example 4</a:t>
            </a:r>
            <a:endParaRPr lang="en-US" sz="3200" dirty="0">
              <a:solidFill>
                <a:schemeClr val="accent1"/>
              </a:solidFill>
              <a:latin typeface="Times New Roman" pitchFamily="18" charset="0"/>
              <a:cs typeface="Times New Roman" pitchFamily="18" charset="0"/>
            </a:endParaRPr>
          </a:p>
        </p:txBody>
      </p:sp>
      <p:sp>
        <p:nvSpPr>
          <p:cNvPr id="12" name="TextBox 11"/>
          <p:cNvSpPr txBox="1"/>
          <p:nvPr/>
        </p:nvSpPr>
        <p:spPr>
          <a:xfrm>
            <a:off x="376084" y="1219200"/>
            <a:ext cx="8767916" cy="3046988"/>
          </a:xfrm>
          <a:prstGeom prst="rect">
            <a:avLst/>
          </a:prstGeom>
          <a:noFill/>
        </p:spPr>
        <p:txBody>
          <a:bodyPr wrap="square" rtlCol="0">
            <a:spAutoFit/>
          </a:bodyPr>
          <a:lstStyle/>
          <a:p>
            <a:r>
              <a:rPr lang="en-US" sz="3200" dirty="0" smtClean="0">
                <a:latin typeface="Times New Roman" pitchFamily="18" charset="0"/>
                <a:ea typeface="+mj-ea"/>
                <a:cs typeface="Times New Roman" pitchFamily="18" charset="0"/>
              </a:rPr>
              <a:t>A sample of scores on an exam given in Introduction to Statistics are:</a:t>
            </a:r>
          </a:p>
          <a:p>
            <a:r>
              <a:rPr lang="en-US" sz="3200" dirty="0" smtClean="0">
                <a:latin typeface="Times New Roman" pitchFamily="18" charset="0"/>
                <a:ea typeface="+mj-ea"/>
                <a:cs typeface="Times New Roman" pitchFamily="18" charset="0"/>
              </a:rPr>
              <a:t>Male:     72, 69, 98, 66, 85, 76, 79, 80, 77</a:t>
            </a:r>
          </a:p>
          <a:p>
            <a:r>
              <a:rPr lang="en-US" sz="3200" dirty="0" smtClean="0">
                <a:latin typeface="Times New Roman" pitchFamily="18" charset="0"/>
                <a:ea typeface="+mj-ea"/>
                <a:cs typeface="Times New Roman" pitchFamily="18" charset="0"/>
              </a:rPr>
              <a:t>Female: 81, 67, 90, 78, 81, 80, 76</a:t>
            </a:r>
          </a:p>
          <a:p>
            <a:r>
              <a:rPr lang="en-US" sz="3200" dirty="0" smtClean="0">
                <a:latin typeface="Times New Roman" pitchFamily="18" charset="0"/>
                <a:ea typeface="+mj-ea"/>
                <a:cs typeface="Times New Roman" pitchFamily="18" charset="0"/>
              </a:rPr>
              <a:t>At the 0.01 significance level, is the mean grade of the women higher than that of the men?</a:t>
            </a:r>
            <a:endParaRPr lang="en-US" sz="3200" dirty="0" smtClean="0">
              <a:latin typeface="Times New Roman"/>
              <a:cs typeface="Times New Roma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11"/>
                                        </p:tgtEl>
                                        <p:attrNameLst>
                                          <p:attrName>style.color</p:attrName>
                                        </p:attrNameLst>
                                      </p:cBhvr>
                                      <p:to>
                                        <p:clrVal>
                                          <a:schemeClr val="accent2"/>
                                        </p:clrVal>
                                      </p:to>
                                    </p:set>
                                    <p:set>
                                      <p:cBhvr>
                                        <p:cTn id="11" dur="500" autoRev="1" fill="hold"/>
                                        <p:tgtEl>
                                          <p:spTgt spid="11"/>
                                        </p:tgtEl>
                                        <p:attrNameLst>
                                          <p:attrName>fillcolor</p:attrName>
                                        </p:attrNameLst>
                                      </p:cBhvr>
                                      <p:to>
                                        <p:clrVal>
                                          <a:schemeClr val="accent2"/>
                                        </p:clrVal>
                                      </p:to>
                                    </p:set>
                                    <p:set>
                                      <p:cBhvr>
                                        <p:cTn id="12" dur="500" autoRev="1" fill="hold"/>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18</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6" name="Rectangle 2"/>
          <p:cNvSpPr txBox="1">
            <a:spLocks noChangeArrowheads="1"/>
          </p:cNvSpPr>
          <p:nvPr/>
        </p:nvSpPr>
        <p:spPr>
          <a:xfrm>
            <a:off x="0" y="457200"/>
            <a:ext cx="9144000" cy="762000"/>
          </a:xfrm>
          <a:prstGeom prst="rect">
            <a:avLst/>
          </a:prstGeom>
          <a:noFill/>
          <a:ln/>
        </p:spPr>
        <p:txBody>
          <a:bodyPr vert="horz" lIns="92075" tIns="46038" rIns="92075" bIns="46038"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600" b="0" i="0" u="none" strike="noStrike" kern="1200" cap="none" spc="0" normalizeH="0" baseline="0" noProof="0" dirty="0">
              <a:ln>
                <a:noFill/>
              </a:ln>
              <a:solidFill>
                <a:schemeClr val="tx2"/>
              </a:solidFill>
              <a:effectLst/>
              <a:uLnTx/>
              <a:uFillTx/>
              <a:latin typeface="Times New Roman" pitchFamily="18" charset="0"/>
              <a:ea typeface="+mj-ea"/>
              <a:cs typeface="Times New Roman" pitchFamily="18" charset="0"/>
            </a:endParaRPr>
          </a:p>
        </p:txBody>
      </p:sp>
      <p:sp>
        <p:nvSpPr>
          <p:cNvPr id="11" name="Title 1"/>
          <p:cNvSpPr>
            <a:spLocks noGrp="1"/>
          </p:cNvSpPr>
          <p:nvPr>
            <p:ph type="title"/>
          </p:nvPr>
        </p:nvSpPr>
        <p:spPr>
          <a:xfrm>
            <a:off x="0" y="533400"/>
            <a:ext cx="9144000" cy="609600"/>
          </a:xfrm>
          <a:effectLst/>
        </p:spPr>
        <p:txBody>
          <a:bodyPr>
            <a:noAutofit/>
          </a:bodyPr>
          <a:lstStyle/>
          <a:p>
            <a:pPr algn="ctr"/>
            <a:r>
              <a:rPr lang="en-US" sz="3200" dirty="0" smtClean="0">
                <a:solidFill>
                  <a:srgbClr val="FF0000"/>
                </a:solidFill>
                <a:latin typeface="Times New Roman" pitchFamily="18" charset="0"/>
                <a:cs typeface="Times New Roman" pitchFamily="18" charset="0"/>
              </a:rPr>
              <a:t>Example 4</a:t>
            </a:r>
            <a:endParaRPr lang="en-US" sz="3200" dirty="0">
              <a:solidFill>
                <a:schemeClr val="accent1"/>
              </a:solidFill>
              <a:latin typeface="Times New Roman" pitchFamily="18" charset="0"/>
              <a:cs typeface="Times New Roman" pitchFamily="18" charset="0"/>
            </a:endParaRPr>
          </a:p>
        </p:txBody>
      </p:sp>
      <p:sp>
        <p:nvSpPr>
          <p:cNvPr id="12" name="TextBox 11"/>
          <p:cNvSpPr txBox="1"/>
          <p:nvPr/>
        </p:nvSpPr>
        <p:spPr>
          <a:xfrm>
            <a:off x="376084" y="1219200"/>
            <a:ext cx="8767916" cy="5509200"/>
          </a:xfrm>
          <a:prstGeom prst="rect">
            <a:avLst/>
          </a:prstGeom>
          <a:noFill/>
        </p:spPr>
        <p:txBody>
          <a:bodyPr wrap="square" rtlCol="0">
            <a:spAutoFit/>
          </a:bodyPr>
          <a:lstStyle/>
          <a:p>
            <a:r>
              <a:rPr lang="en-US" sz="3200" dirty="0" smtClean="0">
                <a:solidFill>
                  <a:srgbClr val="0000FF"/>
                </a:solidFill>
                <a:latin typeface="Times New Roman"/>
                <a:cs typeface="Times New Roman"/>
              </a:rPr>
              <a:t>Step1: </a:t>
            </a:r>
            <a:r>
              <a:rPr lang="en-US" sz="3200" dirty="0" smtClean="0">
                <a:latin typeface="Times New Roman"/>
                <a:cs typeface="Times New Roman"/>
              </a:rPr>
              <a:t>H</a:t>
            </a:r>
            <a:r>
              <a:rPr lang="en-US" sz="3200" baseline="-25000" dirty="0" smtClean="0">
                <a:latin typeface="Times New Roman"/>
                <a:cs typeface="Times New Roman"/>
              </a:rPr>
              <a:t>0</a:t>
            </a:r>
            <a:r>
              <a:rPr lang="en-US" sz="3200" dirty="0" smtClean="0">
                <a:latin typeface="Times New Roman"/>
                <a:cs typeface="Times New Roman"/>
              </a:rPr>
              <a:t>: </a:t>
            </a:r>
            <a:r>
              <a:rPr lang="en-US" sz="3200" dirty="0" err="1" smtClean="0">
                <a:latin typeface="Times New Roman" pitchFamily="18" charset="0"/>
                <a:cs typeface="Times New Roman" pitchFamily="18" charset="0"/>
              </a:rPr>
              <a:t>μ</a:t>
            </a:r>
            <a:r>
              <a:rPr lang="en-US" sz="3200" baseline="-25000" dirty="0" err="1" smtClean="0">
                <a:latin typeface="Times New Roman" pitchFamily="18" charset="0"/>
                <a:cs typeface="Times New Roman" pitchFamily="18" charset="0"/>
              </a:rPr>
              <a:t>M</a:t>
            </a:r>
            <a:r>
              <a:rPr lang="en-US" sz="3200" dirty="0" smtClean="0">
                <a:latin typeface="Times New Roman" pitchFamily="18" charset="0"/>
                <a:cs typeface="Times New Roman" pitchFamily="18" charset="0"/>
              </a:rPr>
              <a:t> </a:t>
            </a:r>
            <a:r>
              <a:rPr lang="en-US" sz="3200" dirty="0" smtClean="0">
                <a:latin typeface="Times New Roman"/>
                <a:cs typeface="Times New Roman"/>
              </a:rPr>
              <a: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μ</a:t>
            </a:r>
            <a:r>
              <a:rPr lang="en-US" sz="3200" baseline="-25000" dirty="0" err="1" smtClean="0">
                <a:latin typeface="Times New Roman" pitchFamily="18" charset="0"/>
                <a:cs typeface="Times New Roman" pitchFamily="18" charset="0"/>
              </a:rPr>
              <a:t>f</a:t>
            </a:r>
            <a:r>
              <a:rPr lang="en-US" sz="3200" baseline="-25000" dirty="0" smtClean="0">
                <a:latin typeface="Times New Roman" pitchFamily="18" charset="0"/>
                <a:cs typeface="Times New Roman" pitchFamily="18" charset="0"/>
              </a:rPr>
              <a:t>  </a:t>
            </a:r>
            <a:r>
              <a:rPr lang="en-US" sz="3200" dirty="0" smtClean="0">
                <a:latin typeface="Times New Roman" pitchFamily="18" charset="0"/>
                <a:cs typeface="Times New Roman" pitchFamily="18" charset="0"/>
              </a:rPr>
              <a:t> H</a:t>
            </a:r>
            <a:r>
              <a:rPr lang="en-US" sz="3200" baseline="-25000" dirty="0" smtClean="0">
                <a:latin typeface="Times New Roman" pitchFamily="18" charset="0"/>
                <a:cs typeface="Times New Roman" pitchFamily="18" charset="0"/>
              </a:rPr>
              <a:t>1</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μ</a:t>
            </a:r>
            <a:r>
              <a:rPr lang="en-US" sz="3200" baseline="-25000" dirty="0" err="1" smtClean="0">
                <a:latin typeface="Times New Roman" pitchFamily="18" charset="0"/>
                <a:cs typeface="Times New Roman" pitchFamily="18" charset="0"/>
              </a:rPr>
              <a:t>M</a:t>
            </a:r>
            <a:r>
              <a:rPr lang="en-US" sz="3200" dirty="0" smtClean="0">
                <a:latin typeface="Times New Roman" pitchFamily="18" charset="0"/>
                <a:cs typeface="Times New Roman" pitchFamily="18" charset="0"/>
              </a:rPr>
              <a:t> </a:t>
            </a:r>
            <a:r>
              <a:rPr lang="en-US" sz="3200" dirty="0" smtClean="0">
                <a:latin typeface="Times New Roman"/>
                <a:cs typeface="Times New Roman"/>
              </a:rPr>
              <a:t>&lt;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μ</a:t>
            </a:r>
            <a:r>
              <a:rPr lang="en-US" sz="3200" baseline="-25000" dirty="0" err="1" smtClean="0">
                <a:latin typeface="Times New Roman" pitchFamily="18" charset="0"/>
                <a:cs typeface="Times New Roman" pitchFamily="18" charset="0"/>
              </a:rPr>
              <a:t>f</a:t>
            </a:r>
            <a:r>
              <a:rPr lang="en-US" sz="3200" baseline="-25000" dirty="0" smtClean="0">
                <a:latin typeface="Times New Roman" pitchFamily="18" charset="0"/>
                <a:cs typeface="Times New Roman" pitchFamily="18" charset="0"/>
              </a:rPr>
              <a:t>   </a:t>
            </a:r>
            <a:r>
              <a:rPr lang="en-US" sz="3200" dirty="0" smtClean="0">
                <a:latin typeface="Times New Roman" pitchFamily="18" charset="0"/>
                <a:cs typeface="Times New Roman" pitchFamily="18" charset="0"/>
              </a:rPr>
              <a:t> </a:t>
            </a:r>
          </a:p>
          <a:p>
            <a:r>
              <a:rPr lang="en-US" sz="3200" dirty="0" smtClean="0">
                <a:solidFill>
                  <a:srgbClr val="0000FF"/>
                </a:solidFill>
                <a:latin typeface="Times New Roman" pitchFamily="18" charset="0"/>
                <a:cs typeface="Times New Roman" pitchFamily="18" charset="0"/>
              </a:rPr>
              <a:t>Step2</a:t>
            </a:r>
            <a:r>
              <a:rPr lang="en-US" sz="3200" baseline="-25000" dirty="0" smtClean="0">
                <a:solidFill>
                  <a:srgbClr val="0000FF"/>
                </a:solidFill>
                <a:latin typeface="Times New Roman" pitchFamily="18" charset="0"/>
                <a:cs typeface="Times New Roman" pitchFamily="18" charset="0"/>
              </a:rPr>
              <a:t> </a:t>
            </a:r>
            <a:r>
              <a:rPr lang="en-US" sz="3200" dirty="0" smtClean="0">
                <a:solidFill>
                  <a:srgbClr val="0000FF"/>
                </a:solidFill>
                <a:latin typeface="Times New Roman" pitchFamily="18" charset="0"/>
                <a:cs typeface="Times New Roman" pitchFamily="18" charset="0"/>
              </a:rPr>
              <a:t>: </a:t>
            </a:r>
            <a:r>
              <a:rPr lang="en-US" sz="3200" dirty="0" err="1" smtClean="0">
                <a:latin typeface="Times New Roman" pitchFamily="18" charset="0"/>
                <a:cs typeface="Times New Roman" pitchFamily="18" charset="0"/>
              </a:rPr>
              <a:t>d.f</a:t>
            </a:r>
            <a:r>
              <a:rPr lang="en-US" sz="3200" dirty="0" smtClean="0">
                <a:latin typeface="Times New Roman" pitchFamily="18" charset="0"/>
                <a:cs typeface="Times New Roman" pitchFamily="18" charset="0"/>
              </a:rPr>
              <a:t>.=9+7-2=14, level of significance of 0.01</a:t>
            </a:r>
          </a:p>
          <a:p>
            <a:r>
              <a:rPr lang="en-US" sz="3200" dirty="0" smtClean="0">
                <a:latin typeface="Times New Roman" pitchFamily="18" charset="0"/>
                <a:cs typeface="Times New Roman" pitchFamily="18" charset="0"/>
              </a:rPr>
              <a:t>we reject null hypothesis if t&lt;-2.624.</a:t>
            </a:r>
          </a:p>
          <a:p>
            <a:r>
              <a:rPr lang="en-US" sz="3200" dirty="0" smtClean="0">
                <a:solidFill>
                  <a:srgbClr val="0000FF"/>
                </a:solidFill>
                <a:latin typeface="Times New Roman" pitchFamily="18" charset="0"/>
                <a:cs typeface="Times New Roman" pitchFamily="18" charset="0"/>
              </a:rPr>
              <a:t>Step3: </a:t>
            </a:r>
          </a:p>
          <a:p>
            <a:endParaRPr lang="en-US" sz="3200" dirty="0" smtClean="0">
              <a:solidFill>
                <a:srgbClr val="0000FF"/>
              </a:solidFill>
              <a:latin typeface="Times New Roman" pitchFamily="18" charset="0"/>
              <a:cs typeface="Times New Roman" pitchFamily="18" charset="0"/>
            </a:endParaRPr>
          </a:p>
          <a:p>
            <a:endParaRPr lang="en-US" sz="3200" dirty="0" smtClean="0">
              <a:solidFill>
                <a:srgbClr val="0000FF"/>
              </a:solidFill>
              <a:latin typeface="Times New Roman" pitchFamily="18" charset="0"/>
              <a:cs typeface="Times New Roman" pitchFamily="18" charset="0"/>
            </a:endParaRPr>
          </a:p>
          <a:p>
            <a:endParaRPr lang="en-US" sz="3200" dirty="0" smtClean="0">
              <a:solidFill>
                <a:srgbClr val="0000FF"/>
              </a:solidFill>
              <a:latin typeface="Times New Roman" pitchFamily="18" charset="0"/>
              <a:cs typeface="Times New Roman" pitchFamily="18" charset="0"/>
            </a:endParaRPr>
          </a:p>
          <a:p>
            <a:endParaRPr lang="en-US" sz="3200" dirty="0" smtClean="0">
              <a:latin typeface="Times New Roman" pitchFamily="18" charset="0"/>
              <a:cs typeface="Times New Roman" pitchFamily="18" charset="0"/>
            </a:endParaRPr>
          </a:p>
          <a:p>
            <a:r>
              <a:rPr lang="en-US" sz="3200" dirty="0" smtClean="0">
                <a:solidFill>
                  <a:srgbClr val="0000FF"/>
                </a:solidFill>
                <a:latin typeface="Times New Roman" pitchFamily="18" charset="0"/>
                <a:cs typeface="Times New Roman" pitchFamily="18" charset="0"/>
              </a:rPr>
              <a:t>Step3: </a:t>
            </a:r>
            <a:r>
              <a:rPr lang="en-US" sz="3200" dirty="0" smtClean="0">
                <a:latin typeface="Times New Roman" pitchFamily="18" charset="0"/>
                <a:cs typeface="Times New Roman" pitchFamily="18" charset="0"/>
              </a:rPr>
              <a:t>We do not reject the null hypothesis. Hence, the mean grade of the women is not higher than that of the men.</a:t>
            </a:r>
          </a:p>
        </p:txBody>
      </p:sp>
      <p:graphicFrame>
        <p:nvGraphicFramePr>
          <p:cNvPr id="230402" name="Object 2"/>
          <p:cNvGraphicFramePr>
            <a:graphicFrameLocks noChangeAspect="1"/>
          </p:cNvGraphicFramePr>
          <p:nvPr/>
        </p:nvGraphicFramePr>
        <p:xfrm>
          <a:off x="1447800" y="3048000"/>
          <a:ext cx="5708631" cy="990600"/>
        </p:xfrm>
        <a:graphic>
          <a:graphicData uri="http://schemas.openxmlformats.org/presentationml/2006/ole">
            <p:oleObj spid="_x0000_s230402" name="Equation" r:id="rId4" imgW="2489040" imgH="431640" progId="Equation.DSMT4">
              <p:embed/>
            </p:oleObj>
          </a:graphicData>
        </a:graphic>
      </p:graphicFrame>
      <p:graphicFrame>
        <p:nvGraphicFramePr>
          <p:cNvPr id="230403" name="Object 3"/>
          <p:cNvGraphicFramePr>
            <a:graphicFrameLocks noChangeAspect="1"/>
          </p:cNvGraphicFramePr>
          <p:nvPr/>
        </p:nvGraphicFramePr>
        <p:xfrm>
          <a:off x="1558925" y="4114800"/>
          <a:ext cx="4189413" cy="1143000"/>
        </p:xfrm>
        <a:graphic>
          <a:graphicData uri="http://schemas.openxmlformats.org/presentationml/2006/ole">
            <p:oleObj spid="_x0000_s230403" name="Equation" r:id="rId5" imgW="1892160" imgH="67284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11"/>
                                        </p:tgtEl>
                                        <p:attrNameLst>
                                          <p:attrName>style.color</p:attrName>
                                        </p:attrNameLst>
                                      </p:cBhvr>
                                      <p:to>
                                        <p:clrVal>
                                          <a:schemeClr val="accent2"/>
                                        </p:clrVal>
                                      </p:to>
                                    </p:set>
                                    <p:set>
                                      <p:cBhvr>
                                        <p:cTn id="11" dur="500" autoRev="1" fill="hold"/>
                                        <p:tgtEl>
                                          <p:spTgt spid="11"/>
                                        </p:tgtEl>
                                        <p:attrNameLst>
                                          <p:attrName>fillcolor</p:attrName>
                                        </p:attrNameLst>
                                      </p:cBhvr>
                                      <p:to>
                                        <p:clrVal>
                                          <a:schemeClr val="accent2"/>
                                        </p:clrVal>
                                      </p:to>
                                    </p:set>
                                    <p:set>
                                      <p:cBhvr>
                                        <p:cTn id="12" dur="500" autoRev="1" fill="hold"/>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19</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6" name="Rectangle 2"/>
          <p:cNvSpPr txBox="1">
            <a:spLocks noChangeArrowheads="1"/>
          </p:cNvSpPr>
          <p:nvPr/>
        </p:nvSpPr>
        <p:spPr>
          <a:xfrm>
            <a:off x="0" y="457200"/>
            <a:ext cx="9144000" cy="762000"/>
          </a:xfrm>
          <a:prstGeom prst="rect">
            <a:avLst/>
          </a:prstGeom>
          <a:noFill/>
          <a:ln/>
        </p:spPr>
        <p:txBody>
          <a:bodyPr vert="horz" lIns="92075" tIns="46038" rIns="92075" bIns="46038"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600" b="0" i="0" u="none" strike="noStrike" kern="1200" cap="none" spc="0" normalizeH="0" baseline="0" noProof="0" dirty="0">
              <a:ln>
                <a:noFill/>
              </a:ln>
              <a:solidFill>
                <a:schemeClr val="tx2"/>
              </a:solidFill>
              <a:effectLst/>
              <a:uLnTx/>
              <a:uFillTx/>
              <a:latin typeface="Times New Roman" pitchFamily="18" charset="0"/>
              <a:ea typeface="+mj-ea"/>
              <a:cs typeface="Times New Roman" pitchFamily="18" charset="0"/>
            </a:endParaRPr>
          </a:p>
        </p:txBody>
      </p:sp>
      <p:sp>
        <p:nvSpPr>
          <p:cNvPr id="11" name="Title 1"/>
          <p:cNvSpPr>
            <a:spLocks noGrp="1"/>
          </p:cNvSpPr>
          <p:nvPr>
            <p:ph type="title"/>
          </p:nvPr>
        </p:nvSpPr>
        <p:spPr>
          <a:xfrm>
            <a:off x="0" y="533400"/>
            <a:ext cx="9144000" cy="609600"/>
          </a:xfrm>
          <a:effectLst/>
        </p:spPr>
        <p:txBody>
          <a:bodyPr>
            <a:noAutofit/>
          </a:bodyPr>
          <a:lstStyle/>
          <a:p>
            <a:pPr algn="ctr"/>
            <a:r>
              <a:rPr lang="en-US" sz="3200" b="1" dirty="0" smtClean="0">
                <a:solidFill>
                  <a:srgbClr val="FF0000"/>
                </a:solidFill>
                <a:latin typeface="Times New Roman" pitchFamily="18" charset="0"/>
                <a:cs typeface="Times New Roman" pitchFamily="18" charset="0"/>
              </a:rPr>
              <a:t>Hypothesis Testing with Dependent Samples</a:t>
            </a:r>
            <a:endParaRPr lang="en-US" sz="3200" b="1" dirty="0">
              <a:solidFill>
                <a:schemeClr val="accent1"/>
              </a:solidFill>
              <a:latin typeface="Times New Roman" pitchFamily="18" charset="0"/>
              <a:cs typeface="Times New Roman" pitchFamily="18" charset="0"/>
            </a:endParaRPr>
          </a:p>
        </p:txBody>
      </p:sp>
      <p:sp>
        <p:nvSpPr>
          <p:cNvPr id="12" name="TextBox 11"/>
          <p:cNvSpPr txBox="1"/>
          <p:nvPr/>
        </p:nvSpPr>
        <p:spPr>
          <a:xfrm>
            <a:off x="381000" y="1184970"/>
            <a:ext cx="8534400" cy="3539430"/>
          </a:xfrm>
          <a:prstGeom prst="rect">
            <a:avLst/>
          </a:prstGeom>
          <a:noFill/>
        </p:spPr>
        <p:txBody>
          <a:bodyPr wrap="square" rtlCol="0">
            <a:spAutoFit/>
          </a:bodyPr>
          <a:lstStyle/>
          <a:p>
            <a:pPr marL="236538" indent="-236538">
              <a:buFont typeface="Courier New" pitchFamily="49" charset="0"/>
              <a:buChar char="o"/>
            </a:pPr>
            <a:r>
              <a:rPr lang="en-US" sz="3200" dirty="0" smtClean="0">
                <a:solidFill>
                  <a:srgbClr val="7912EA"/>
                </a:solidFill>
                <a:latin typeface="Times New Roman" pitchFamily="18" charset="0"/>
                <a:cs typeface="Times New Roman" pitchFamily="18" charset="0"/>
              </a:rPr>
              <a:t>Dependent samples</a:t>
            </a:r>
            <a:r>
              <a:rPr lang="en-US" sz="3200" dirty="0" smtClean="0">
                <a:latin typeface="Times New Roman" pitchFamily="18" charset="0"/>
                <a:cs typeface="Times New Roman" pitchFamily="18" charset="0"/>
              </a:rPr>
              <a:t> are samples that are paired or related in some fashion. For example, if you wished to buy a car you would look at the </a:t>
            </a:r>
            <a:r>
              <a:rPr lang="en-US" sz="3200" i="1" dirty="0" smtClean="0">
                <a:latin typeface="Times New Roman" pitchFamily="18" charset="0"/>
                <a:cs typeface="Times New Roman" pitchFamily="18" charset="0"/>
              </a:rPr>
              <a:t>same</a:t>
            </a:r>
            <a:r>
              <a:rPr lang="en-US" sz="3200" dirty="0" smtClean="0">
                <a:latin typeface="Times New Roman" pitchFamily="18" charset="0"/>
                <a:cs typeface="Times New Roman" pitchFamily="18" charset="0"/>
              </a:rPr>
              <a:t> car at two (or more) </a:t>
            </a:r>
            <a:r>
              <a:rPr lang="en-US" sz="3200" i="1" dirty="0" smtClean="0">
                <a:latin typeface="Times New Roman" pitchFamily="18" charset="0"/>
                <a:cs typeface="Times New Roman" pitchFamily="18" charset="0"/>
              </a:rPr>
              <a:t>different</a:t>
            </a:r>
            <a:r>
              <a:rPr lang="en-US" sz="3200" dirty="0" smtClean="0">
                <a:latin typeface="Times New Roman" pitchFamily="18" charset="0"/>
                <a:cs typeface="Times New Roman" pitchFamily="18" charset="0"/>
              </a:rPr>
              <a:t> dealerships and compare the prices.  </a:t>
            </a:r>
          </a:p>
          <a:p>
            <a:pPr marL="280988" indent="-280988">
              <a:buFont typeface="Courier New" pitchFamily="49" charset="0"/>
              <a:buChar char="o"/>
            </a:pPr>
            <a:r>
              <a:rPr lang="en-US" sz="3200" dirty="0" smtClean="0">
                <a:latin typeface="Times New Roman" pitchFamily="18" charset="0"/>
                <a:cs typeface="Times New Roman" pitchFamily="18" charset="0"/>
              </a:rPr>
              <a:t>Use the following test when the samples are </a:t>
            </a:r>
            <a:r>
              <a:rPr lang="en-US" sz="3200" dirty="0" smtClean="0">
                <a:solidFill>
                  <a:srgbClr val="7912EA"/>
                </a:solidFill>
                <a:latin typeface="Times New Roman" pitchFamily="18" charset="0"/>
                <a:cs typeface="Times New Roman" pitchFamily="18" charset="0"/>
              </a:rPr>
              <a:t>dependent</a:t>
            </a:r>
            <a:r>
              <a:rPr lang="en-US" sz="3200" dirty="0" smtClean="0">
                <a:latin typeface="Times New Roman" pitchFamily="18" charset="0"/>
                <a:cs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11"/>
                                        </p:tgtEl>
                                        <p:attrNameLst>
                                          <p:attrName>style.color</p:attrName>
                                        </p:attrNameLst>
                                      </p:cBhvr>
                                      <p:to>
                                        <p:clrVal>
                                          <a:schemeClr val="accent2"/>
                                        </p:clrVal>
                                      </p:to>
                                    </p:set>
                                    <p:set>
                                      <p:cBhvr>
                                        <p:cTn id="11" dur="500" autoRev="1" fill="hold"/>
                                        <p:tgtEl>
                                          <p:spTgt spid="11"/>
                                        </p:tgtEl>
                                        <p:attrNameLst>
                                          <p:attrName>fillcolor</p:attrName>
                                        </p:attrNameLst>
                                      </p:cBhvr>
                                      <p:to>
                                        <p:clrVal>
                                          <a:schemeClr val="accent2"/>
                                        </p:clrVal>
                                      </p:to>
                                    </p:set>
                                    <p:set>
                                      <p:cBhvr>
                                        <p:cTn id="12" dur="500" autoRev="1" fill="hold"/>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990600"/>
          </a:xfrm>
        </p:spPr>
        <p:txBody>
          <a:bodyPr>
            <a:normAutofit/>
          </a:bodyPr>
          <a:lstStyle/>
          <a:p>
            <a:pPr algn="ctr"/>
            <a:r>
              <a:rPr lang="en-US" sz="4400" b="1" dirty="0" smtClean="0">
                <a:latin typeface="Times New Roman" pitchFamily="18" charset="0"/>
                <a:cs typeface="Times New Roman" pitchFamily="18" charset="0"/>
              </a:rPr>
              <a:t>Goals of the chapter</a:t>
            </a:r>
            <a:endParaRPr lang="en-US" sz="4400" b="1"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304800" y="1348800"/>
            <a:ext cx="8839200" cy="5186035"/>
          </a:xfrm>
          <a:prstGeom prst="rect">
            <a:avLst/>
          </a:prstGeom>
          <a:noFill/>
        </p:spPr>
        <p:txBody>
          <a:bodyPr wrap="square" rtlCol="0">
            <a:spAutoFit/>
          </a:bodyPr>
          <a:lstStyle/>
          <a:p>
            <a:pPr marL="350838" indent="-306388"/>
            <a:r>
              <a:rPr lang="en-US" sz="3200" dirty="0" smtClean="0">
                <a:latin typeface="Times New Roman" pitchFamily="18" charset="0"/>
                <a:cs typeface="Times New Roman" pitchFamily="18" charset="0"/>
              </a:rPr>
              <a:t>After completing this chapter you will be able to:</a:t>
            </a:r>
          </a:p>
          <a:p>
            <a:pPr marL="350838" indent="-306388"/>
            <a:endParaRPr lang="en-US" sz="1100" dirty="0" smtClean="0">
              <a:latin typeface="Times New Roman" pitchFamily="18" charset="0"/>
              <a:cs typeface="Times New Roman" pitchFamily="18" charset="0"/>
            </a:endParaRPr>
          </a:p>
          <a:p>
            <a:pPr marL="558800" indent="-514350">
              <a:buClr>
                <a:srgbClr val="0000FF"/>
              </a:buClr>
              <a:buFont typeface="+mj-lt"/>
              <a:buAutoNum type="arabicParenR"/>
            </a:pPr>
            <a:r>
              <a:rPr lang="en-US" sz="3200" dirty="0" smtClean="0">
                <a:latin typeface="Times New Roman" pitchFamily="18" charset="0"/>
                <a:cs typeface="Times New Roman" pitchFamily="18" charset="0"/>
              </a:rPr>
              <a:t>Describe the characteristics of Student’s distribution.</a:t>
            </a:r>
          </a:p>
          <a:p>
            <a:pPr marL="558800" indent="-514350">
              <a:buClr>
                <a:srgbClr val="0000FF"/>
              </a:buClr>
              <a:buFont typeface="+mj-lt"/>
              <a:buAutoNum type="arabicParenR"/>
            </a:pPr>
            <a:r>
              <a:rPr lang="en-US" sz="3200" dirty="0" smtClean="0">
                <a:latin typeface="Times New Roman" pitchFamily="18" charset="0"/>
                <a:cs typeface="Times New Roman" pitchFamily="18" charset="0"/>
              </a:rPr>
              <a:t>Understand the difference between dependent and independent samples.</a:t>
            </a:r>
          </a:p>
          <a:p>
            <a:pPr marL="558800" indent="-514350">
              <a:buClr>
                <a:srgbClr val="0000FF"/>
              </a:buClr>
              <a:buFont typeface="+mj-lt"/>
              <a:buAutoNum type="arabicParenR"/>
            </a:pPr>
            <a:r>
              <a:rPr lang="en-US" sz="3200" dirty="0" smtClean="0">
                <a:latin typeface="Times New Roman" pitchFamily="18" charset="0"/>
                <a:cs typeface="Times New Roman" pitchFamily="18" charset="0"/>
              </a:rPr>
              <a:t>Understand the assumptions necessary to conduct a test of hypothesis regarding a population mean when the number of observation is small.</a:t>
            </a:r>
          </a:p>
          <a:p>
            <a:pPr marL="558800" indent="-514350">
              <a:buClr>
                <a:srgbClr val="0000FF"/>
              </a:buClr>
              <a:buFont typeface="+mj-lt"/>
              <a:buAutoNum type="arabicParenR"/>
            </a:pPr>
            <a:r>
              <a:rPr lang="en-US" sz="3200" dirty="0" smtClean="0">
                <a:latin typeface="Times New Roman" pitchFamily="18" charset="0"/>
                <a:cs typeface="Times New Roman" pitchFamily="18" charset="0"/>
              </a:rPr>
              <a:t>Conduct a test hypothesis about a population mean.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20</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6" name="Rectangle 2"/>
          <p:cNvSpPr txBox="1">
            <a:spLocks noChangeArrowheads="1"/>
          </p:cNvSpPr>
          <p:nvPr/>
        </p:nvSpPr>
        <p:spPr>
          <a:xfrm>
            <a:off x="0" y="457200"/>
            <a:ext cx="9144000" cy="762000"/>
          </a:xfrm>
          <a:prstGeom prst="rect">
            <a:avLst/>
          </a:prstGeom>
          <a:noFill/>
          <a:ln/>
        </p:spPr>
        <p:txBody>
          <a:bodyPr vert="horz" lIns="92075" tIns="46038" rIns="92075" bIns="46038"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600" b="0" i="0" u="none" strike="noStrike" kern="1200" cap="none" spc="0" normalizeH="0" baseline="0" noProof="0" dirty="0">
              <a:ln>
                <a:noFill/>
              </a:ln>
              <a:solidFill>
                <a:schemeClr val="tx2"/>
              </a:solidFill>
              <a:effectLst/>
              <a:uLnTx/>
              <a:uFillTx/>
              <a:latin typeface="Times New Roman" pitchFamily="18" charset="0"/>
              <a:ea typeface="+mj-ea"/>
              <a:cs typeface="Times New Roman" pitchFamily="18" charset="0"/>
            </a:endParaRPr>
          </a:p>
        </p:txBody>
      </p:sp>
      <p:sp>
        <p:nvSpPr>
          <p:cNvPr id="11" name="Title 1"/>
          <p:cNvSpPr>
            <a:spLocks noGrp="1"/>
          </p:cNvSpPr>
          <p:nvPr>
            <p:ph type="title"/>
          </p:nvPr>
        </p:nvSpPr>
        <p:spPr>
          <a:xfrm>
            <a:off x="0" y="533400"/>
            <a:ext cx="9144000" cy="609600"/>
          </a:xfrm>
          <a:effectLst/>
        </p:spPr>
        <p:txBody>
          <a:bodyPr>
            <a:noAutofit/>
          </a:bodyPr>
          <a:lstStyle/>
          <a:p>
            <a:pPr algn="ctr"/>
            <a:r>
              <a:rPr lang="en-US" sz="3200" b="1" dirty="0" smtClean="0">
                <a:solidFill>
                  <a:srgbClr val="FF0000"/>
                </a:solidFill>
                <a:latin typeface="Times New Roman" pitchFamily="18" charset="0"/>
                <a:cs typeface="Times New Roman" pitchFamily="18" charset="0"/>
              </a:rPr>
              <a:t>Hypothesis Testing with Dependent Samples</a:t>
            </a:r>
            <a:endParaRPr lang="en-US" sz="3200" b="1" dirty="0">
              <a:solidFill>
                <a:schemeClr val="accent1"/>
              </a:solidFill>
              <a:latin typeface="Times New Roman" pitchFamily="18" charset="0"/>
              <a:cs typeface="Times New Roman" pitchFamily="18" charset="0"/>
            </a:endParaRPr>
          </a:p>
        </p:txBody>
      </p:sp>
      <p:sp>
        <p:nvSpPr>
          <p:cNvPr id="12" name="TextBox 11"/>
          <p:cNvSpPr txBox="1"/>
          <p:nvPr/>
        </p:nvSpPr>
        <p:spPr>
          <a:xfrm>
            <a:off x="609600" y="1295400"/>
            <a:ext cx="8305800" cy="4031873"/>
          </a:xfrm>
          <a:prstGeom prst="rect">
            <a:avLst/>
          </a:prstGeom>
          <a:noFill/>
        </p:spPr>
        <p:txBody>
          <a:bodyPr wrap="square" rtlCol="0">
            <a:spAutoFit/>
          </a:bodyPr>
          <a:lstStyle/>
          <a:p>
            <a:pPr marL="236538" indent="-236538"/>
            <a:r>
              <a:rPr lang="en-US" sz="3200" dirty="0" smtClean="0">
                <a:latin typeface="Times New Roman" pitchFamily="18" charset="0"/>
                <a:cs typeface="Times New Roman" pitchFamily="18" charset="0"/>
              </a:rPr>
              <a:t>Test statistic</a:t>
            </a:r>
          </a:p>
          <a:p>
            <a:pPr marL="236538" indent="-236538"/>
            <a:endParaRPr lang="en-US" sz="3200" dirty="0" smtClean="0">
              <a:latin typeface="Times New Roman" pitchFamily="18" charset="0"/>
              <a:cs typeface="Times New Roman" pitchFamily="18" charset="0"/>
            </a:endParaRPr>
          </a:p>
          <a:p>
            <a:pPr marL="236538" indent="-236538"/>
            <a:endParaRPr lang="en-US" sz="3200" dirty="0" smtClean="0">
              <a:latin typeface="Times New Roman" pitchFamily="18" charset="0"/>
              <a:cs typeface="Times New Roman" pitchFamily="18" charset="0"/>
            </a:endParaRPr>
          </a:p>
          <a:p>
            <a:pPr marL="236538" indent="-236538"/>
            <a:endParaRPr lang="en-US" sz="3200" dirty="0" smtClean="0">
              <a:latin typeface="Times New Roman" pitchFamily="18" charset="0"/>
              <a:cs typeface="Times New Roman" pitchFamily="18" charset="0"/>
            </a:endParaRPr>
          </a:p>
          <a:p>
            <a:r>
              <a:rPr lang="en-US" sz="3200" dirty="0" smtClean="0">
                <a:latin typeface="Times New Roman" pitchFamily="18" charset="0"/>
                <a:cs typeface="Times New Roman" pitchFamily="18" charset="0"/>
              </a:rPr>
              <a:t>where     is the average of the differences</a:t>
            </a:r>
          </a:p>
          <a:p>
            <a:r>
              <a:rPr lang="en-US" sz="3200" dirty="0" smtClean="0">
                <a:latin typeface="Times New Roman" pitchFamily="18" charset="0"/>
                <a:cs typeface="Times New Roman" pitchFamily="18" charset="0"/>
              </a:rPr>
              <a:t>     is the standard deviation of the differences</a:t>
            </a:r>
          </a:p>
          <a:p>
            <a:r>
              <a:rPr lang="en-US" sz="3200" dirty="0" smtClean="0">
                <a:latin typeface="Times New Roman" pitchFamily="18" charset="0"/>
                <a:cs typeface="Times New Roman" pitchFamily="18" charset="0"/>
              </a:rPr>
              <a:t>n is the number of pairs (differences)</a:t>
            </a:r>
          </a:p>
          <a:p>
            <a:pPr marL="236538" indent="-236538"/>
            <a:endParaRPr lang="en-US" sz="3200" dirty="0" smtClean="0">
              <a:latin typeface="Times New Roman" pitchFamily="18" charset="0"/>
              <a:cs typeface="Times New Roman" pitchFamily="18" charset="0"/>
            </a:endParaRPr>
          </a:p>
        </p:txBody>
      </p:sp>
      <p:graphicFrame>
        <p:nvGraphicFramePr>
          <p:cNvPr id="8" name="Object 7"/>
          <p:cNvGraphicFramePr>
            <a:graphicFrameLocks noChangeAspect="1"/>
          </p:cNvGraphicFramePr>
          <p:nvPr/>
        </p:nvGraphicFramePr>
        <p:xfrm>
          <a:off x="1295400" y="1676400"/>
          <a:ext cx="1898650" cy="1277273"/>
        </p:xfrm>
        <a:graphic>
          <a:graphicData uri="http://schemas.openxmlformats.org/presentationml/2006/ole">
            <p:oleObj spid="_x0000_s235523" name="Equation" r:id="rId4" imgW="698400" imgH="469800" progId="Equation.DSMT4">
              <p:embed/>
            </p:oleObj>
          </a:graphicData>
        </a:graphic>
      </p:graphicFrame>
      <p:graphicFrame>
        <p:nvGraphicFramePr>
          <p:cNvPr id="235524" name="Object 4"/>
          <p:cNvGraphicFramePr>
            <a:graphicFrameLocks noChangeAspect="1"/>
          </p:cNvGraphicFramePr>
          <p:nvPr/>
        </p:nvGraphicFramePr>
        <p:xfrm>
          <a:off x="1767348" y="3261852"/>
          <a:ext cx="533400" cy="533400"/>
        </p:xfrm>
        <a:graphic>
          <a:graphicData uri="http://schemas.openxmlformats.org/presentationml/2006/ole">
            <p:oleObj spid="_x0000_s235524" name="Equation" r:id="rId5" imgW="126720" imgH="203040" progId="Equation.DSMT4">
              <p:embed/>
            </p:oleObj>
          </a:graphicData>
        </a:graphic>
      </p:graphicFrame>
      <p:graphicFrame>
        <p:nvGraphicFramePr>
          <p:cNvPr id="235525" name="Object 5"/>
          <p:cNvGraphicFramePr>
            <a:graphicFrameLocks noChangeAspect="1"/>
          </p:cNvGraphicFramePr>
          <p:nvPr/>
        </p:nvGraphicFramePr>
        <p:xfrm>
          <a:off x="730044" y="3698160"/>
          <a:ext cx="457200" cy="685800"/>
        </p:xfrm>
        <a:graphic>
          <a:graphicData uri="http://schemas.openxmlformats.org/presentationml/2006/ole">
            <p:oleObj spid="_x0000_s235525" name="Equation" r:id="rId6" imgW="152280" imgH="228600" progId="Equation.DSMT4">
              <p:embed/>
            </p:oleObj>
          </a:graphicData>
        </a:graphic>
      </p:graphicFrame>
      <p:graphicFrame>
        <p:nvGraphicFramePr>
          <p:cNvPr id="13" name="Object 12"/>
          <p:cNvGraphicFramePr>
            <a:graphicFrameLocks noChangeAspect="1"/>
          </p:cNvGraphicFramePr>
          <p:nvPr/>
        </p:nvGraphicFramePr>
        <p:xfrm>
          <a:off x="4127500" y="1447800"/>
          <a:ext cx="3200398" cy="1600199"/>
        </p:xfrm>
        <a:graphic>
          <a:graphicData uri="http://schemas.openxmlformats.org/presentationml/2006/ole">
            <p:oleObj spid="_x0000_s235526" name="Equation" r:id="rId7" imgW="1396800" imgH="69840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11"/>
                                        </p:tgtEl>
                                        <p:attrNameLst>
                                          <p:attrName>style.color</p:attrName>
                                        </p:attrNameLst>
                                      </p:cBhvr>
                                      <p:to>
                                        <p:clrVal>
                                          <a:schemeClr val="accent2"/>
                                        </p:clrVal>
                                      </p:to>
                                    </p:set>
                                    <p:set>
                                      <p:cBhvr>
                                        <p:cTn id="11" dur="500" autoRev="1" fill="hold"/>
                                        <p:tgtEl>
                                          <p:spTgt spid="11"/>
                                        </p:tgtEl>
                                        <p:attrNameLst>
                                          <p:attrName>fillcolor</p:attrName>
                                        </p:attrNameLst>
                                      </p:cBhvr>
                                      <p:to>
                                        <p:clrVal>
                                          <a:schemeClr val="accent2"/>
                                        </p:clrVal>
                                      </p:to>
                                    </p:set>
                                    <p:set>
                                      <p:cBhvr>
                                        <p:cTn id="12" dur="500" autoRev="1" fill="hold"/>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21</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6" name="Rectangle 2"/>
          <p:cNvSpPr txBox="1">
            <a:spLocks noChangeArrowheads="1"/>
          </p:cNvSpPr>
          <p:nvPr/>
        </p:nvSpPr>
        <p:spPr>
          <a:xfrm>
            <a:off x="0" y="457200"/>
            <a:ext cx="9144000" cy="762000"/>
          </a:xfrm>
          <a:prstGeom prst="rect">
            <a:avLst/>
          </a:prstGeom>
          <a:noFill/>
          <a:ln/>
        </p:spPr>
        <p:txBody>
          <a:bodyPr vert="horz" lIns="92075" tIns="46038" rIns="92075" bIns="46038"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600" b="0" i="0" u="none" strike="noStrike" kern="1200" cap="none" spc="0" normalizeH="0" baseline="0" noProof="0" dirty="0">
              <a:ln>
                <a:noFill/>
              </a:ln>
              <a:solidFill>
                <a:schemeClr val="tx2"/>
              </a:solidFill>
              <a:effectLst/>
              <a:uLnTx/>
              <a:uFillTx/>
              <a:latin typeface="Times New Roman" pitchFamily="18" charset="0"/>
              <a:ea typeface="+mj-ea"/>
              <a:cs typeface="Times New Roman" pitchFamily="18" charset="0"/>
            </a:endParaRPr>
          </a:p>
        </p:txBody>
      </p:sp>
      <p:sp>
        <p:nvSpPr>
          <p:cNvPr id="11" name="Title 1"/>
          <p:cNvSpPr>
            <a:spLocks noGrp="1"/>
          </p:cNvSpPr>
          <p:nvPr>
            <p:ph type="title"/>
          </p:nvPr>
        </p:nvSpPr>
        <p:spPr>
          <a:xfrm>
            <a:off x="0" y="533400"/>
            <a:ext cx="9144000" cy="609600"/>
          </a:xfrm>
          <a:effectLst/>
        </p:spPr>
        <p:txBody>
          <a:bodyPr>
            <a:noAutofit/>
          </a:bodyPr>
          <a:lstStyle/>
          <a:p>
            <a:pPr algn="ctr"/>
            <a:r>
              <a:rPr lang="en-US" sz="3200" b="1" dirty="0" smtClean="0">
                <a:solidFill>
                  <a:srgbClr val="FF0000"/>
                </a:solidFill>
                <a:latin typeface="Times New Roman" pitchFamily="18" charset="0"/>
                <a:cs typeface="Times New Roman" pitchFamily="18" charset="0"/>
              </a:rPr>
              <a:t>Example  5</a:t>
            </a:r>
            <a:endParaRPr lang="en-US" sz="3200" b="1" dirty="0">
              <a:solidFill>
                <a:schemeClr val="accent1"/>
              </a:solidFill>
              <a:latin typeface="Times New Roman" pitchFamily="18" charset="0"/>
              <a:cs typeface="Times New Roman" pitchFamily="18" charset="0"/>
            </a:endParaRPr>
          </a:p>
        </p:txBody>
      </p:sp>
      <p:sp>
        <p:nvSpPr>
          <p:cNvPr id="12" name="TextBox 11"/>
          <p:cNvSpPr txBox="1"/>
          <p:nvPr/>
        </p:nvSpPr>
        <p:spPr>
          <a:xfrm>
            <a:off x="228599" y="1143000"/>
            <a:ext cx="8812161" cy="3539430"/>
          </a:xfrm>
          <a:prstGeom prst="rect">
            <a:avLst/>
          </a:prstGeom>
          <a:noFill/>
        </p:spPr>
        <p:txBody>
          <a:bodyPr wrap="square" rtlCol="0">
            <a:spAutoFit/>
          </a:bodyPr>
          <a:lstStyle/>
          <a:p>
            <a:pPr marL="0" lvl="2"/>
            <a:r>
              <a:rPr lang="en-US" sz="3200" dirty="0" smtClean="0">
                <a:latin typeface="Times New Roman" pitchFamily="18" charset="0"/>
                <a:cs typeface="Times New Roman" pitchFamily="18" charset="0"/>
              </a:rPr>
              <a:t>An independent testing agency is comparing the daily rental cost for renting a compact car from Hertz and Avis.  A random sample of eight cities is obtained and the following rental information obtained.  At the 0.05 significance level can the testing agency conclude that there is a difference in the rental charged?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11"/>
                                        </p:tgtEl>
                                        <p:attrNameLst>
                                          <p:attrName>style.color</p:attrName>
                                        </p:attrNameLst>
                                      </p:cBhvr>
                                      <p:to>
                                        <p:clrVal>
                                          <a:schemeClr val="accent2"/>
                                        </p:clrVal>
                                      </p:to>
                                    </p:set>
                                    <p:set>
                                      <p:cBhvr>
                                        <p:cTn id="11" dur="500" autoRev="1" fill="hold"/>
                                        <p:tgtEl>
                                          <p:spTgt spid="11"/>
                                        </p:tgtEl>
                                        <p:attrNameLst>
                                          <p:attrName>fillcolor</p:attrName>
                                        </p:attrNameLst>
                                      </p:cBhvr>
                                      <p:to>
                                        <p:clrVal>
                                          <a:schemeClr val="accent2"/>
                                        </p:clrVal>
                                      </p:to>
                                    </p:set>
                                    <p:set>
                                      <p:cBhvr>
                                        <p:cTn id="12" dur="500" autoRev="1" fill="hold"/>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22</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6" name="Rectangle 2"/>
          <p:cNvSpPr txBox="1">
            <a:spLocks noChangeArrowheads="1"/>
          </p:cNvSpPr>
          <p:nvPr/>
        </p:nvSpPr>
        <p:spPr>
          <a:xfrm>
            <a:off x="0" y="457200"/>
            <a:ext cx="9144000" cy="762000"/>
          </a:xfrm>
          <a:prstGeom prst="rect">
            <a:avLst/>
          </a:prstGeom>
          <a:noFill/>
          <a:ln/>
        </p:spPr>
        <p:txBody>
          <a:bodyPr vert="horz" lIns="92075" tIns="46038" rIns="92075" bIns="46038"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600" b="0" i="0" u="none" strike="noStrike" kern="1200" cap="none" spc="0" normalizeH="0" baseline="0" noProof="0" dirty="0">
              <a:ln>
                <a:noFill/>
              </a:ln>
              <a:solidFill>
                <a:schemeClr val="tx2"/>
              </a:solidFill>
              <a:effectLst/>
              <a:uLnTx/>
              <a:uFillTx/>
              <a:latin typeface="Times New Roman" pitchFamily="18" charset="0"/>
              <a:ea typeface="+mj-ea"/>
              <a:cs typeface="Times New Roman" pitchFamily="18" charset="0"/>
            </a:endParaRPr>
          </a:p>
        </p:txBody>
      </p:sp>
      <p:sp>
        <p:nvSpPr>
          <p:cNvPr id="11" name="Title 1"/>
          <p:cNvSpPr>
            <a:spLocks noGrp="1"/>
          </p:cNvSpPr>
          <p:nvPr>
            <p:ph type="title"/>
          </p:nvPr>
        </p:nvSpPr>
        <p:spPr>
          <a:xfrm>
            <a:off x="0" y="381000"/>
            <a:ext cx="9144000" cy="609600"/>
          </a:xfrm>
          <a:effectLst/>
        </p:spPr>
        <p:txBody>
          <a:bodyPr>
            <a:noAutofit/>
          </a:bodyPr>
          <a:lstStyle/>
          <a:p>
            <a:pPr algn="ctr"/>
            <a:r>
              <a:rPr lang="en-US" sz="3200" b="1" dirty="0" smtClean="0">
                <a:solidFill>
                  <a:srgbClr val="FF0000"/>
                </a:solidFill>
                <a:latin typeface="Times New Roman" pitchFamily="18" charset="0"/>
                <a:cs typeface="Times New Roman" pitchFamily="18" charset="0"/>
              </a:rPr>
              <a:t>Example  5</a:t>
            </a:r>
            <a:endParaRPr lang="en-US" sz="3200" b="1" dirty="0">
              <a:solidFill>
                <a:schemeClr val="accent1"/>
              </a:solidFill>
              <a:latin typeface="Times New Roman" pitchFamily="18" charset="0"/>
              <a:cs typeface="Times New Roman" pitchFamily="18" charset="0"/>
            </a:endParaRPr>
          </a:p>
        </p:txBody>
      </p:sp>
      <p:sp>
        <p:nvSpPr>
          <p:cNvPr id="12" name="TextBox 11"/>
          <p:cNvSpPr txBox="1"/>
          <p:nvPr/>
        </p:nvSpPr>
        <p:spPr>
          <a:xfrm>
            <a:off x="228599" y="1143000"/>
            <a:ext cx="8812161" cy="584775"/>
          </a:xfrm>
          <a:prstGeom prst="rect">
            <a:avLst/>
          </a:prstGeom>
          <a:noFill/>
        </p:spPr>
        <p:txBody>
          <a:bodyPr wrap="square" rtlCol="0">
            <a:spAutoFit/>
          </a:bodyPr>
          <a:lstStyle/>
          <a:p>
            <a:pPr marL="0" lvl="2"/>
            <a:endParaRPr lang="en-US" sz="3200" dirty="0" smtClean="0">
              <a:latin typeface="Times New Roman" pitchFamily="18" charset="0"/>
              <a:cs typeface="Times New Roman" pitchFamily="18" charset="0"/>
            </a:endParaRPr>
          </a:p>
        </p:txBody>
      </p:sp>
      <p:graphicFrame>
        <p:nvGraphicFramePr>
          <p:cNvPr id="7" name="Table 6"/>
          <p:cNvGraphicFramePr>
            <a:graphicFrameLocks noGrp="1"/>
          </p:cNvGraphicFramePr>
          <p:nvPr/>
        </p:nvGraphicFramePr>
        <p:xfrm>
          <a:off x="1905000" y="1143000"/>
          <a:ext cx="6019800" cy="5212080"/>
        </p:xfrm>
        <a:graphic>
          <a:graphicData uri="http://schemas.openxmlformats.org/drawingml/2006/table">
            <a:tbl>
              <a:tblPr firstRow="1" bandRow="1">
                <a:tableStyleId>{2D5ABB26-0587-4C30-8999-92F81FD0307C}</a:tableStyleId>
              </a:tblPr>
              <a:tblGrid>
                <a:gridCol w="2605586"/>
                <a:gridCol w="1976650"/>
                <a:gridCol w="1437564"/>
              </a:tblGrid>
              <a:tr h="370840">
                <a:tc>
                  <a:txBody>
                    <a:bodyPr/>
                    <a:lstStyle/>
                    <a:p>
                      <a:r>
                        <a:rPr lang="en-US" sz="3200" dirty="0" smtClean="0">
                          <a:solidFill>
                            <a:srgbClr val="FF0000"/>
                          </a:solidFill>
                          <a:latin typeface="Times New Roman" pitchFamily="18" charset="0"/>
                          <a:cs typeface="Times New Roman" pitchFamily="18" charset="0"/>
                        </a:rPr>
                        <a:t>City</a:t>
                      </a:r>
                      <a:endParaRPr lang="en-US" sz="3200" dirty="0">
                        <a:solidFill>
                          <a:srgbClr val="FF0000"/>
                        </a:solidFill>
                        <a:latin typeface="Times New Roman" pitchFamily="18" charset="0"/>
                        <a:cs typeface="Times New Roman" pitchFamily="18" charset="0"/>
                      </a:endParaRPr>
                    </a:p>
                  </a:txBody>
                  <a:tcPr>
                    <a:solidFill>
                      <a:srgbClr val="4FE703"/>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200" dirty="0" smtClean="0">
                          <a:solidFill>
                            <a:srgbClr val="FF0000"/>
                          </a:solidFill>
                          <a:latin typeface="Times New Roman" pitchFamily="18" charset="0"/>
                          <a:cs typeface="Times New Roman" pitchFamily="18" charset="0"/>
                        </a:rPr>
                        <a:t>Hertz($)</a:t>
                      </a:r>
                    </a:p>
                  </a:txBody>
                  <a:tcPr>
                    <a:solidFill>
                      <a:srgbClr val="4FE703"/>
                    </a:solidFill>
                  </a:tcPr>
                </a:tc>
                <a:tc>
                  <a:txBody>
                    <a:bodyPr/>
                    <a:lstStyle/>
                    <a:p>
                      <a:r>
                        <a:rPr lang="en-US" sz="3200" dirty="0" smtClean="0">
                          <a:solidFill>
                            <a:srgbClr val="FF0000"/>
                          </a:solidFill>
                          <a:latin typeface="Times New Roman" pitchFamily="18" charset="0"/>
                          <a:cs typeface="Times New Roman" pitchFamily="18" charset="0"/>
                        </a:rPr>
                        <a:t>Avis($)</a:t>
                      </a:r>
                      <a:endParaRPr lang="en-US" sz="3200" dirty="0">
                        <a:solidFill>
                          <a:srgbClr val="FF0000"/>
                        </a:solidFill>
                        <a:latin typeface="Times New Roman" pitchFamily="18" charset="0"/>
                        <a:cs typeface="Times New Roman" pitchFamily="18" charset="0"/>
                      </a:endParaRPr>
                    </a:p>
                  </a:txBody>
                  <a:tcPr>
                    <a:solidFill>
                      <a:srgbClr val="4FE703"/>
                    </a:solidFill>
                  </a:tcPr>
                </a:tc>
              </a:tr>
              <a:tr h="370840">
                <a:tc>
                  <a:txBody>
                    <a:bodyPr/>
                    <a:lstStyle/>
                    <a:p>
                      <a:r>
                        <a:rPr lang="en-US" sz="3200" dirty="0" smtClean="0">
                          <a:latin typeface="Times New Roman" pitchFamily="18" charset="0"/>
                          <a:cs typeface="Times New Roman" pitchFamily="18" charset="0"/>
                        </a:rPr>
                        <a:t>Atlanta</a:t>
                      </a:r>
                      <a:endParaRPr lang="en-US" sz="3200" dirty="0">
                        <a:latin typeface="Times New Roman" pitchFamily="18" charset="0"/>
                        <a:cs typeface="Times New Roman" pitchFamily="18" charset="0"/>
                      </a:endParaRPr>
                    </a:p>
                  </a:txBody>
                  <a:tcPr/>
                </a:tc>
                <a:tc>
                  <a:txBody>
                    <a:bodyPr/>
                    <a:lstStyle/>
                    <a:p>
                      <a:r>
                        <a:rPr lang="en-US" sz="3200" dirty="0" smtClean="0">
                          <a:latin typeface="Times New Roman" pitchFamily="18" charset="0"/>
                          <a:cs typeface="Times New Roman" pitchFamily="18" charset="0"/>
                        </a:rPr>
                        <a:t>42</a:t>
                      </a:r>
                      <a:endParaRPr lang="en-US" sz="3200" dirty="0">
                        <a:latin typeface="Times New Roman" pitchFamily="18" charset="0"/>
                        <a:cs typeface="Times New Roman" pitchFamily="18" charset="0"/>
                      </a:endParaRPr>
                    </a:p>
                  </a:txBody>
                  <a:tcPr/>
                </a:tc>
                <a:tc>
                  <a:txBody>
                    <a:bodyPr/>
                    <a:lstStyle/>
                    <a:p>
                      <a:r>
                        <a:rPr lang="en-US" sz="3200" dirty="0" smtClean="0">
                          <a:latin typeface="Times New Roman" pitchFamily="18" charset="0"/>
                          <a:cs typeface="Times New Roman" pitchFamily="18" charset="0"/>
                        </a:rPr>
                        <a:t>40</a:t>
                      </a:r>
                      <a:endParaRPr lang="en-US" sz="3200" dirty="0">
                        <a:latin typeface="Times New Roman" pitchFamily="18" charset="0"/>
                        <a:cs typeface="Times New Roman" pitchFamily="18" charset="0"/>
                      </a:endParaRPr>
                    </a:p>
                  </a:txBody>
                  <a:tcPr/>
                </a:tc>
              </a:tr>
              <a:tr h="370840">
                <a:tc>
                  <a:txBody>
                    <a:bodyPr/>
                    <a:lstStyle/>
                    <a:p>
                      <a:r>
                        <a:rPr lang="en-US" sz="3200" dirty="0" smtClean="0">
                          <a:latin typeface="Times New Roman" pitchFamily="18" charset="0"/>
                          <a:cs typeface="Times New Roman" pitchFamily="18" charset="0"/>
                        </a:rPr>
                        <a:t>Chicago</a:t>
                      </a:r>
                      <a:endParaRPr lang="en-US" sz="3200" dirty="0">
                        <a:latin typeface="Times New Roman" pitchFamily="18" charset="0"/>
                        <a:cs typeface="Times New Roman" pitchFamily="18" charset="0"/>
                      </a:endParaRPr>
                    </a:p>
                  </a:txBody>
                  <a:tcPr/>
                </a:tc>
                <a:tc>
                  <a:txBody>
                    <a:bodyPr/>
                    <a:lstStyle/>
                    <a:p>
                      <a:r>
                        <a:rPr lang="en-US" sz="3200" dirty="0" smtClean="0">
                          <a:latin typeface="Times New Roman" pitchFamily="18" charset="0"/>
                          <a:cs typeface="Times New Roman" pitchFamily="18" charset="0"/>
                        </a:rPr>
                        <a:t>56</a:t>
                      </a:r>
                      <a:endParaRPr lang="en-US" sz="3200" dirty="0">
                        <a:latin typeface="Times New Roman" pitchFamily="18" charset="0"/>
                        <a:cs typeface="Times New Roman" pitchFamily="18" charset="0"/>
                      </a:endParaRPr>
                    </a:p>
                  </a:txBody>
                  <a:tcPr/>
                </a:tc>
                <a:tc>
                  <a:txBody>
                    <a:bodyPr/>
                    <a:lstStyle/>
                    <a:p>
                      <a:r>
                        <a:rPr lang="en-US" sz="3200" dirty="0" smtClean="0">
                          <a:latin typeface="Times New Roman" pitchFamily="18" charset="0"/>
                          <a:cs typeface="Times New Roman" pitchFamily="18" charset="0"/>
                        </a:rPr>
                        <a:t>52</a:t>
                      </a:r>
                      <a:endParaRPr lang="en-US" sz="3200" dirty="0">
                        <a:latin typeface="Times New Roman" pitchFamily="18" charset="0"/>
                        <a:cs typeface="Times New Roman" pitchFamily="18" charset="0"/>
                      </a:endParaRPr>
                    </a:p>
                  </a:txBody>
                  <a:tcPr/>
                </a:tc>
              </a:tr>
              <a:tr h="370840">
                <a:tc>
                  <a:txBody>
                    <a:bodyPr/>
                    <a:lstStyle/>
                    <a:p>
                      <a:r>
                        <a:rPr lang="en-US" sz="3200" dirty="0" smtClean="0">
                          <a:latin typeface="Times New Roman" pitchFamily="18" charset="0"/>
                          <a:cs typeface="Times New Roman" pitchFamily="18" charset="0"/>
                        </a:rPr>
                        <a:t>Cleveland</a:t>
                      </a:r>
                      <a:endParaRPr lang="en-US" sz="3200" dirty="0">
                        <a:latin typeface="Times New Roman" pitchFamily="18" charset="0"/>
                        <a:cs typeface="Times New Roman" pitchFamily="18" charset="0"/>
                      </a:endParaRPr>
                    </a:p>
                  </a:txBody>
                  <a:tcPr/>
                </a:tc>
                <a:tc>
                  <a:txBody>
                    <a:bodyPr/>
                    <a:lstStyle/>
                    <a:p>
                      <a:r>
                        <a:rPr lang="en-US" sz="3200" dirty="0" smtClean="0">
                          <a:latin typeface="Times New Roman" pitchFamily="18" charset="0"/>
                          <a:cs typeface="Times New Roman" pitchFamily="18" charset="0"/>
                        </a:rPr>
                        <a:t>45</a:t>
                      </a:r>
                      <a:endParaRPr lang="en-US" sz="3200" dirty="0">
                        <a:latin typeface="Times New Roman" pitchFamily="18" charset="0"/>
                        <a:cs typeface="Times New Roman" pitchFamily="18" charset="0"/>
                      </a:endParaRPr>
                    </a:p>
                  </a:txBody>
                  <a:tcPr/>
                </a:tc>
                <a:tc>
                  <a:txBody>
                    <a:bodyPr/>
                    <a:lstStyle/>
                    <a:p>
                      <a:r>
                        <a:rPr lang="en-US" sz="3200" dirty="0" smtClean="0">
                          <a:latin typeface="Times New Roman" pitchFamily="18" charset="0"/>
                          <a:cs typeface="Times New Roman" pitchFamily="18" charset="0"/>
                        </a:rPr>
                        <a:t>43</a:t>
                      </a:r>
                      <a:endParaRPr lang="en-US" sz="3200" dirty="0">
                        <a:latin typeface="Times New Roman" pitchFamily="18" charset="0"/>
                        <a:cs typeface="Times New Roman" pitchFamily="18" charset="0"/>
                      </a:endParaRPr>
                    </a:p>
                  </a:txBody>
                  <a:tcPr/>
                </a:tc>
              </a:tr>
              <a:tr h="370840">
                <a:tc>
                  <a:txBody>
                    <a:bodyPr/>
                    <a:lstStyle/>
                    <a:p>
                      <a:r>
                        <a:rPr lang="en-US" sz="3200" dirty="0" smtClean="0">
                          <a:latin typeface="Times New Roman" pitchFamily="18" charset="0"/>
                          <a:cs typeface="Times New Roman" pitchFamily="18" charset="0"/>
                        </a:rPr>
                        <a:t>Denver</a:t>
                      </a:r>
                      <a:endParaRPr lang="en-US" sz="3200" dirty="0">
                        <a:latin typeface="Times New Roman" pitchFamily="18" charset="0"/>
                        <a:cs typeface="Times New Roman" pitchFamily="18" charset="0"/>
                      </a:endParaRPr>
                    </a:p>
                  </a:txBody>
                  <a:tcPr/>
                </a:tc>
                <a:tc>
                  <a:txBody>
                    <a:bodyPr/>
                    <a:lstStyle/>
                    <a:p>
                      <a:r>
                        <a:rPr lang="en-US" sz="3200" dirty="0" smtClean="0">
                          <a:latin typeface="Times New Roman" pitchFamily="18" charset="0"/>
                          <a:cs typeface="Times New Roman" pitchFamily="18" charset="0"/>
                        </a:rPr>
                        <a:t>48</a:t>
                      </a:r>
                      <a:endParaRPr lang="en-US" sz="3200" dirty="0">
                        <a:latin typeface="Times New Roman" pitchFamily="18" charset="0"/>
                        <a:cs typeface="Times New Roman" pitchFamily="18" charset="0"/>
                      </a:endParaRPr>
                    </a:p>
                  </a:txBody>
                  <a:tcPr/>
                </a:tc>
                <a:tc>
                  <a:txBody>
                    <a:bodyPr/>
                    <a:lstStyle/>
                    <a:p>
                      <a:r>
                        <a:rPr lang="en-US" sz="3200" dirty="0" smtClean="0">
                          <a:latin typeface="Times New Roman" pitchFamily="18" charset="0"/>
                          <a:cs typeface="Times New Roman" pitchFamily="18" charset="0"/>
                        </a:rPr>
                        <a:t>48</a:t>
                      </a:r>
                      <a:endParaRPr lang="en-US" sz="3200" dirty="0">
                        <a:latin typeface="Times New Roman" pitchFamily="18" charset="0"/>
                        <a:cs typeface="Times New Roman" pitchFamily="18" charset="0"/>
                      </a:endParaRPr>
                    </a:p>
                  </a:txBody>
                  <a:tcPr/>
                </a:tc>
              </a:tr>
              <a:tr h="370840">
                <a:tc>
                  <a:txBody>
                    <a:bodyPr/>
                    <a:lstStyle/>
                    <a:p>
                      <a:r>
                        <a:rPr lang="en-US" sz="3200" dirty="0" smtClean="0">
                          <a:latin typeface="Times New Roman" pitchFamily="18" charset="0"/>
                          <a:cs typeface="Times New Roman" pitchFamily="18" charset="0"/>
                        </a:rPr>
                        <a:t>Honolulu</a:t>
                      </a:r>
                      <a:endParaRPr lang="en-US" sz="3200" dirty="0">
                        <a:latin typeface="Times New Roman" pitchFamily="18" charset="0"/>
                        <a:cs typeface="Times New Roman" pitchFamily="18" charset="0"/>
                      </a:endParaRPr>
                    </a:p>
                  </a:txBody>
                  <a:tcPr/>
                </a:tc>
                <a:tc>
                  <a:txBody>
                    <a:bodyPr/>
                    <a:lstStyle/>
                    <a:p>
                      <a:r>
                        <a:rPr lang="en-US" sz="3200" dirty="0" smtClean="0">
                          <a:latin typeface="Times New Roman" pitchFamily="18" charset="0"/>
                          <a:cs typeface="Times New Roman" pitchFamily="18" charset="0"/>
                        </a:rPr>
                        <a:t>37</a:t>
                      </a:r>
                      <a:endParaRPr lang="en-US" sz="3200" dirty="0">
                        <a:latin typeface="Times New Roman" pitchFamily="18" charset="0"/>
                        <a:cs typeface="Times New Roman" pitchFamily="18" charset="0"/>
                      </a:endParaRPr>
                    </a:p>
                  </a:txBody>
                  <a:tcPr/>
                </a:tc>
                <a:tc>
                  <a:txBody>
                    <a:bodyPr/>
                    <a:lstStyle/>
                    <a:p>
                      <a:r>
                        <a:rPr lang="en-US" sz="3200" dirty="0" smtClean="0">
                          <a:latin typeface="Times New Roman" pitchFamily="18" charset="0"/>
                          <a:cs typeface="Times New Roman" pitchFamily="18" charset="0"/>
                        </a:rPr>
                        <a:t>32</a:t>
                      </a:r>
                      <a:endParaRPr lang="en-US" sz="3200" dirty="0">
                        <a:latin typeface="Times New Roman" pitchFamily="18" charset="0"/>
                        <a:cs typeface="Times New Roman" pitchFamily="18" charset="0"/>
                      </a:endParaRPr>
                    </a:p>
                  </a:txBody>
                  <a:tcPr/>
                </a:tc>
              </a:tr>
              <a:tr h="370840">
                <a:tc>
                  <a:txBody>
                    <a:bodyPr/>
                    <a:lstStyle/>
                    <a:p>
                      <a:r>
                        <a:rPr lang="en-US" sz="3200" dirty="0" smtClean="0">
                          <a:latin typeface="Times New Roman" pitchFamily="18" charset="0"/>
                          <a:cs typeface="Times New Roman" pitchFamily="18" charset="0"/>
                        </a:rPr>
                        <a:t>Kansas City</a:t>
                      </a:r>
                      <a:endParaRPr lang="en-US" sz="3200" dirty="0">
                        <a:latin typeface="Times New Roman" pitchFamily="18" charset="0"/>
                        <a:cs typeface="Times New Roman" pitchFamily="18" charset="0"/>
                      </a:endParaRPr>
                    </a:p>
                  </a:txBody>
                  <a:tcPr/>
                </a:tc>
                <a:tc>
                  <a:txBody>
                    <a:bodyPr/>
                    <a:lstStyle/>
                    <a:p>
                      <a:r>
                        <a:rPr lang="en-US" sz="3200" dirty="0" smtClean="0">
                          <a:latin typeface="Times New Roman" pitchFamily="18" charset="0"/>
                          <a:cs typeface="Times New Roman" pitchFamily="18" charset="0"/>
                        </a:rPr>
                        <a:t>45</a:t>
                      </a:r>
                      <a:endParaRPr lang="en-US" sz="3200" dirty="0">
                        <a:latin typeface="Times New Roman" pitchFamily="18" charset="0"/>
                        <a:cs typeface="Times New Roman" pitchFamily="18" charset="0"/>
                      </a:endParaRPr>
                    </a:p>
                  </a:txBody>
                  <a:tcPr/>
                </a:tc>
                <a:tc>
                  <a:txBody>
                    <a:bodyPr/>
                    <a:lstStyle/>
                    <a:p>
                      <a:r>
                        <a:rPr lang="en-US" sz="3200" dirty="0" smtClean="0">
                          <a:latin typeface="Times New Roman" pitchFamily="18" charset="0"/>
                          <a:cs typeface="Times New Roman" pitchFamily="18" charset="0"/>
                        </a:rPr>
                        <a:t>48</a:t>
                      </a:r>
                      <a:endParaRPr lang="en-US" sz="3200" dirty="0">
                        <a:latin typeface="Times New Roman" pitchFamily="18" charset="0"/>
                        <a:cs typeface="Times New Roman" pitchFamily="18" charset="0"/>
                      </a:endParaRPr>
                    </a:p>
                  </a:txBody>
                  <a:tcPr/>
                </a:tc>
              </a:tr>
              <a:tr h="370840">
                <a:tc>
                  <a:txBody>
                    <a:bodyPr/>
                    <a:lstStyle/>
                    <a:p>
                      <a:r>
                        <a:rPr lang="en-US" sz="3200" dirty="0" smtClean="0">
                          <a:latin typeface="Times New Roman" pitchFamily="18" charset="0"/>
                          <a:cs typeface="Times New Roman" pitchFamily="18" charset="0"/>
                        </a:rPr>
                        <a:t>Miami</a:t>
                      </a:r>
                      <a:endParaRPr lang="en-US" sz="3200" dirty="0">
                        <a:latin typeface="Times New Roman" pitchFamily="18" charset="0"/>
                        <a:cs typeface="Times New Roman" pitchFamily="18" charset="0"/>
                      </a:endParaRPr>
                    </a:p>
                  </a:txBody>
                  <a:tcPr/>
                </a:tc>
                <a:tc>
                  <a:txBody>
                    <a:bodyPr/>
                    <a:lstStyle/>
                    <a:p>
                      <a:r>
                        <a:rPr lang="en-US" sz="3200" dirty="0" smtClean="0">
                          <a:latin typeface="Times New Roman" pitchFamily="18" charset="0"/>
                          <a:cs typeface="Times New Roman" pitchFamily="18" charset="0"/>
                        </a:rPr>
                        <a:t>41</a:t>
                      </a:r>
                      <a:endParaRPr lang="en-US" sz="3200" dirty="0">
                        <a:latin typeface="Times New Roman" pitchFamily="18" charset="0"/>
                        <a:cs typeface="Times New Roman" pitchFamily="18" charset="0"/>
                      </a:endParaRPr>
                    </a:p>
                  </a:txBody>
                  <a:tcPr/>
                </a:tc>
                <a:tc>
                  <a:txBody>
                    <a:bodyPr/>
                    <a:lstStyle/>
                    <a:p>
                      <a:r>
                        <a:rPr lang="en-US" sz="3200" dirty="0" smtClean="0">
                          <a:latin typeface="Times New Roman" pitchFamily="18" charset="0"/>
                          <a:cs typeface="Times New Roman" pitchFamily="18" charset="0"/>
                        </a:rPr>
                        <a:t>39</a:t>
                      </a:r>
                      <a:endParaRPr lang="en-US" sz="3200" dirty="0">
                        <a:latin typeface="Times New Roman" pitchFamily="18" charset="0"/>
                        <a:cs typeface="Times New Roman" pitchFamily="18" charset="0"/>
                      </a:endParaRPr>
                    </a:p>
                  </a:txBody>
                  <a:tcPr/>
                </a:tc>
              </a:tr>
              <a:tr h="370840">
                <a:tc>
                  <a:txBody>
                    <a:bodyPr/>
                    <a:lstStyle/>
                    <a:p>
                      <a:r>
                        <a:rPr lang="en-US" sz="3200" dirty="0" smtClean="0">
                          <a:latin typeface="Times New Roman" pitchFamily="18" charset="0"/>
                          <a:cs typeface="Times New Roman" pitchFamily="18" charset="0"/>
                        </a:rPr>
                        <a:t>Seattle</a:t>
                      </a:r>
                      <a:endParaRPr lang="en-US" sz="3200" dirty="0">
                        <a:latin typeface="Times New Roman" pitchFamily="18" charset="0"/>
                        <a:cs typeface="Times New Roman" pitchFamily="18" charset="0"/>
                      </a:endParaRPr>
                    </a:p>
                  </a:txBody>
                  <a:tcPr/>
                </a:tc>
                <a:tc>
                  <a:txBody>
                    <a:bodyPr/>
                    <a:lstStyle/>
                    <a:p>
                      <a:r>
                        <a:rPr lang="en-US" sz="3200" dirty="0" smtClean="0">
                          <a:latin typeface="Times New Roman" pitchFamily="18" charset="0"/>
                          <a:cs typeface="Times New Roman" pitchFamily="18" charset="0"/>
                        </a:rPr>
                        <a:t>46</a:t>
                      </a:r>
                      <a:endParaRPr lang="en-US" sz="3200" dirty="0">
                        <a:latin typeface="Times New Roman" pitchFamily="18" charset="0"/>
                        <a:cs typeface="Times New Roman" pitchFamily="18" charset="0"/>
                      </a:endParaRPr>
                    </a:p>
                  </a:txBody>
                  <a:tcPr/>
                </a:tc>
                <a:tc>
                  <a:txBody>
                    <a:bodyPr/>
                    <a:lstStyle/>
                    <a:p>
                      <a:r>
                        <a:rPr lang="en-US" sz="3200" dirty="0" smtClean="0">
                          <a:latin typeface="Times New Roman" pitchFamily="18" charset="0"/>
                          <a:cs typeface="Times New Roman" pitchFamily="18" charset="0"/>
                        </a:rPr>
                        <a:t>50</a:t>
                      </a:r>
                      <a:endParaRPr lang="en-US" sz="3200" dirty="0">
                        <a:latin typeface="Times New Roman" pitchFamily="18" charset="0"/>
                        <a:cs typeface="Times New Roman" pitchFamily="18" charset="0"/>
                      </a:endParaRPr>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11"/>
                                        </p:tgtEl>
                                        <p:attrNameLst>
                                          <p:attrName>style.color</p:attrName>
                                        </p:attrNameLst>
                                      </p:cBhvr>
                                      <p:to>
                                        <p:clrVal>
                                          <a:schemeClr val="accent2"/>
                                        </p:clrVal>
                                      </p:to>
                                    </p:set>
                                    <p:set>
                                      <p:cBhvr>
                                        <p:cTn id="11" dur="500" autoRev="1" fill="hold"/>
                                        <p:tgtEl>
                                          <p:spTgt spid="11"/>
                                        </p:tgtEl>
                                        <p:attrNameLst>
                                          <p:attrName>fillcolor</p:attrName>
                                        </p:attrNameLst>
                                      </p:cBhvr>
                                      <p:to>
                                        <p:clrVal>
                                          <a:schemeClr val="accent2"/>
                                        </p:clrVal>
                                      </p:to>
                                    </p:set>
                                    <p:set>
                                      <p:cBhvr>
                                        <p:cTn id="12" dur="500" autoRev="1" fill="hold"/>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23</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6" name="Rectangle 2"/>
          <p:cNvSpPr txBox="1">
            <a:spLocks noChangeArrowheads="1"/>
          </p:cNvSpPr>
          <p:nvPr/>
        </p:nvSpPr>
        <p:spPr>
          <a:xfrm>
            <a:off x="0" y="457200"/>
            <a:ext cx="9144000" cy="762000"/>
          </a:xfrm>
          <a:prstGeom prst="rect">
            <a:avLst/>
          </a:prstGeom>
          <a:noFill/>
          <a:ln/>
        </p:spPr>
        <p:txBody>
          <a:bodyPr vert="horz" lIns="92075" tIns="46038" rIns="92075" bIns="46038"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600" b="0" i="0" u="none" strike="noStrike" kern="1200" cap="none" spc="0" normalizeH="0" baseline="0" noProof="0" dirty="0">
              <a:ln>
                <a:noFill/>
              </a:ln>
              <a:solidFill>
                <a:schemeClr val="tx2"/>
              </a:solidFill>
              <a:effectLst/>
              <a:uLnTx/>
              <a:uFillTx/>
              <a:latin typeface="Times New Roman" pitchFamily="18" charset="0"/>
              <a:ea typeface="+mj-ea"/>
              <a:cs typeface="Times New Roman" pitchFamily="18" charset="0"/>
            </a:endParaRPr>
          </a:p>
        </p:txBody>
      </p:sp>
      <p:sp>
        <p:nvSpPr>
          <p:cNvPr id="11" name="Title 1"/>
          <p:cNvSpPr>
            <a:spLocks noGrp="1"/>
          </p:cNvSpPr>
          <p:nvPr>
            <p:ph type="title"/>
          </p:nvPr>
        </p:nvSpPr>
        <p:spPr>
          <a:xfrm>
            <a:off x="0" y="533400"/>
            <a:ext cx="9144000" cy="609600"/>
          </a:xfrm>
          <a:effectLst/>
        </p:spPr>
        <p:txBody>
          <a:bodyPr>
            <a:noAutofit/>
          </a:bodyPr>
          <a:lstStyle/>
          <a:p>
            <a:pPr algn="ctr"/>
            <a:r>
              <a:rPr lang="en-US" sz="3200" b="1" dirty="0" smtClean="0">
                <a:solidFill>
                  <a:srgbClr val="FF0000"/>
                </a:solidFill>
                <a:latin typeface="Times New Roman" pitchFamily="18" charset="0"/>
                <a:cs typeface="Times New Roman" pitchFamily="18" charset="0"/>
              </a:rPr>
              <a:t>Example  5</a:t>
            </a:r>
            <a:endParaRPr lang="en-US" sz="3200" b="1" dirty="0">
              <a:solidFill>
                <a:schemeClr val="accent1"/>
              </a:solidFill>
              <a:latin typeface="Times New Roman" pitchFamily="18" charset="0"/>
              <a:cs typeface="Times New Roman" pitchFamily="18" charset="0"/>
            </a:endParaRPr>
          </a:p>
        </p:txBody>
      </p:sp>
      <p:sp>
        <p:nvSpPr>
          <p:cNvPr id="12" name="TextBox 11"/>
          <p:cNvSpPr txBox="1"/>
          <p:nvPr/>
        </p:nvSpPr>
        <p:spPr>
          <a:xfrm>
            <a:off x="228599" y="1143000"/>
            <a:ext cx="8812161" cy="5509200"/>
          </a:xfrm>
          <a:prstGeom prst="rect">
            <a:avLst/>
          </a:prstGeom>
          <a:noFill/>
        </p:spPr>
        <p:txBody>
          <a:bodyPr wrap="square" rtlCol="0">
            <a:spAutoFit/>
          </a:bodyPr>
          <a:lstStyle/>
          <a:p>
            <a:pPr marL="0" lvl="2"/>
            <a:r>
              <a:rPr lang="en-US" sz="3200" dirty="0" smtClean="0">
                <a:solidFill>
                  <a:srgbClr val="0000FF"/>
                </a:solidFill>
                <a:latin typeface="Times New Roman" pitchFamily="18" charset="0"/>
                <a:cs typeface="Times New Roman" pitchFamily="18" charset="0"/>
              </a:rPr>
              <a:t>Step1: </a:t>
            </a:r>
            <a:r>
              <a:rPr lang="en-US" sz="3200" dirty="0" smtClean="0">
                <a:latin typeface="Times New Roman" pitchFamily="18" charset="0"/>
                <a:cs typeface="Times New Roman" pitchFamily="18" charset="0"/>
              </a:rPr>
              <a:t>H</a:t>
            </a:r>
            <a:r>
              <a:rPr lang="en-US" sz="3200" baseline="-25000" dirty="0" smtClean="0">
                <a:latin typeface="Times New Roman" pitchFamily="18" charset="0"/>
                <a:cs typeface="Times New Roman" pitchFamily="18" charset="0"/>
              </a:rPr>
              <a:t>0</a:t>
            </a:r>
            <a:r>
              <a:rPr lang="en-US" sz="3200" dirty="0" smtClean="0">
                <a:latin typeface="Times New Roman" pitchFamily="18" charset="0"/>
                <a:cs typeface="Times New Roman" pitchFamily="18" charset="0"/>
              </a:rPr>
              <a:t>: </a:t>
            </a:r>
            <a:r>
              <a:rPr lang="el-GR" sz="3200" dirty="0" smtClean="0">
                <a:latin typeface="Times New Roman"/>
                <a:cs typeface="Times New Roman"/>
              </a:rPr>
              <a:t>μ</a:t>
            </a:r>
            <a:r>
              <a:rPr lang="en-US" sz="3200" baseline="-25000" dirty="0" smtClean="0">
                <a:latin typeface="Times New Roman"/>
                <a:cs typeface="Times New Roman"/>
              </a:rPr>
              <a:t>d </a:t>
            </a:r>
            <a:r>
              <a:rPr lang="en-US" sz="3200" dirty="0" smtClean="0">
                <a:latin typeface="Times New Roman"/>
                <a:cs typeface="Times New Roman"/>
              </a:rPr>
              <a:t>=0</a:t>
            </a:r>
            <a:r>
              <a:rPr lang="en-US" sz="3200" dirty="0" smtClean="0">
                <a:solidFill>
                  <a:srgbClr val="0000FF"/>
                </a:solidFill>
                <a:latin typeface="Times New Roman" pitchFamily="18" charset="0"/>
                <a:cs typeface="Times New Roman" pitchFamily="18" charset="0"/>
              </a:rPr>
              <a:t> </a:t>
            </a:r>
            <a:r>
              <a:rPr lang="en-US" sz="3200" dirty="0" smtClean="0">
                <a:latin typeface="Times New Roman" pitchFamily="18" charset="0"/>
                <a:cs typeface="Times New Roman" pitchFamily="18" charset="0"/>
              </a:rPr>
              <a:t>,  H</a:t>
            </a:r>
            <a:r>
              <a:rPr lang="en-US" sz="3200" baseline="-25000" dirty="0" smtClean="0">
                <a:latin typeface="Times New Roman" pitchFamily="18" charset="0"/>
                <a:cs typeface="Times New Roman" pitchFamily="18" charset="0"/>
              </a:rPr>
              <a:t>1</a:t>
            </a:r>
            <a:r>
              <a:rPr lang="en-US" sz="3200" dirty="0" smtClean="0">
                <a:latin typeface="Times New Roman" pitchFamily="18" charset="0"/>
                <a:cs typeface="Times New Roman" pitchFamily="18" charset="0"/>
              </a:rPr>
              <a:t> :</a:t>
            </a:r>
            <a:r>
              <a:rPr lang="el-GR" sz="3200" dirty="0" smtClean="0">
                <a:latin typeface="Times New Roman"/>
                <a:cs typeface="Times New Roman"/>
              </a:rPr>
              <a:t> μ</a:t>
            </a:r>
            <a:r>
              <a:rPr lang="en-US" sz="3200" baseline="-25000" dirty="0" smtClean="0">
                <a:latin typeface="Times New Roman"/>
                <a:cs typeface="Times New Roman"/>
              </a:rPr>
              <a:t>d </a:t>
            </a:r>
            <a:r>
              <a:rPr lang="en-US" sz="3200" dirty="0" smtClean="0">
                <a:latin typeface="Times New Roman"/>
                <a:cs typeface="Times New Roman"/>
              </a:rPr>
              <a:t>≠0</a:t>
            </a:r>
          </a:p>
          <a:p>
            <a:pPr marL="0" lvl="2"/>
            <a:r>
              <a:rPr lang="en-US" sz="3200" dirty="0" smtClean="0">
                <a:solidFill>
                  <a:srgbClr val="0000FF"/>
                </a:solidFill>
                <a:latin typeface="Times New Roman" pitchFamily="18" charset="0"/>
                <a:cs typeface="Times New Roman" pitchFamily="18" charset="0"/>
              </a:rPr>
              <a:t>Step2: </a:t>
            </a:r>
            <a:r>
              <a:rPr lang="en-US" sz="3200" dirty="0" err="1" smtClean="0">
                <a:latin typeface="Times New Roman" pitchFamily="18" charset="0"/>
                <a:cs typeface="Times New Roman" pitchFamily="18" charset="0"/>
              </a:rPr>
              <a:t>d.f</a:t>
            </a:r>
            <a:r>
              <a:rPr lang="en-US" sz="3200" dirty="0" smtClean="0">
                <a:latin typeface="Times New Roman" pitchFamily="18" charset="0"/>
                <a:cs typeface="Times New Roman" pitchFamily="18" charset="0"/>
              </a:rPr>
              <a:t>.=8-1=7, two-tailed test</a:t>
            </a:r>
          </a:p>
          <a:p>
            <a:pPr marL="0" lvl="2"/>
            <a:r>
              <a:rPr lang="en-US" sz="3200" dirty="0" smtClean="0">
                <a:latin typeface="Times New Roman" pitchFamily="18" charset="0"/>
                <a:cs typeface="Times New Roman" pitchFamily="18" charset="0"/>
              </a:rPr>
              <a:t>Reject the null hypothesis if t &lt; -2.365 or t &gt;2.365</a:t>
            </a:r>
          </a:p>
          <a:p>
            <a:pPr marL="0" lvl="2"/>
            <a:r>
              <a:rPr lang="en-US" sz="3200" dirty="0" smtClean="0">
                <a:solidFill>
                  <a:srgbClr val="0000FF"/>
                </a:solidFill>
                <a:latin typeface="Times New Roman" pitchFamily="18" charset="0"/>
                <a:cs typeface="Times New Roman" pitchFamily="18" charset="0"/>
              </a:rPr>
              <a:t>Step3:</a:t>
            </a:r>
          </a:p>
          <a:p>
            <a:pPr marL="0" lvl="2"/>
            <a:endParaRPr lang="en-US" sz="3200" dirty="0" smtClean="0">
              <a:solidFill>
                <a:srgbClr val="0000FF"/>
              </a:solidFill>
              <a:latin typeface="Times New Roman" pitchFamily="18" charset="0"/>
              <a:cs typeface="Times New Roman" pitchFamily="18" charset="0"/>
            </a:endParaRPr>
          </a:p>
          <a:p>
            <a:pPr marL="0" lvl="2"/>
            <a:endParaRPr lang="en-US" sz="3200" dirty="0" smtClean="0">
              <a:solidFill>
                <a:srgbClr val="0000FF"/>
              </a:solidFill>
              <a:latin typeface="Times New Roman" pitchFamily="18" charset="0"/>
              <a:cs typeface="Times New Roman" pitchFamily="18" charset="0"/>
            </a:endParaRPr>
          </a:p>
          <a:p>
            <a:pPr marL="0" lvl="2"/>
            <a:endParaRPr lang="en-US" sz="3200" dirty="0" smtClean="0">
              <a:solidFill>
                <a:srgbClr val="0000FF"/>
              </a:solidFill>
              <a:latin typeface="Times New Roman" pitchFamily="18" charset="0"/>
              <a:cs typeface="Times New Roman" pitchFamily="18" charset="0"/>
            </a:endParaRPr>
          </a:p>
          <a:p>
            <a:pPr marL="0" lvl="2"/>
            <a:endParaRPr lang="en-US" sz="3200" dirty="0" smtClean="0">
              <a:solidFill>
                <a:srgbClr val="0000FF"/>
              </a:solidFill>
              <a:latin typeface="Times New Roman" pitchFamily="18" charset="0"/>
              <a:cs typeface="Times New Roman" pitchFamily="18" charset="0"/>
            </a:endParaRPr>
          </a:p>
          <a:p>
            <a:pPr marL="0" lvl="2"/>
            <a:endParaRPr lang="en-US" sz="3200" smtClean="0">
              <a:solidFill>
                <a:srgbClr val="0000FF"/>
              </a:solidFill>
              <a:latin typeface="Times New Roman" pitchFamily="18" charset="0"/>
              <a:cs typeface="Times New Roman" pitchFamily="18" charset="0"/>
            </a:endParaRPr>
          </a:p>
          <a:p>
            <a:pPr marL="0" lvl="2"/>
            <a:r>
              <a:rPr lang="en-US" sz="3200" smtClean="0">
                <a:solidFill>
                  <a:srgbClr val="0000FF"/>
                </a:solidFill>
                <a:latin typeface="Times New Roman" pitchFamily="18" charset="0"/>
                <a:cs typeface="Times New Roman" pitchFamily="18" charset="0"/>
              </a:rPr>
              <a:t>Step4</a:t>
            </a:r>
            <a:r>
              <a:rPr lang="en-US" sz="3200" dirty="0" smtClean="0">
                <a:solidFill>
                  <a:srgbClr val="0000FF"/>
                </a:solidFill>
                <a:latin typeface="Times New Roman" pitchFamily="18" charset="0"/>
                <a:cs typeface="Times New Roman" pitchFamily="18" charset="0"/>
              </a:rPr>
              <a:t>: </a:t>
            </a:r>
            <a:r>
              <a:rPr lang="en-US" sz="3200" dirty="0" smtClean="0">
                <a:latin typeface="Times New Roman" pitchFamily="18" charset="0"/>
                <a:cs typeface="Times New Roman" pitchFamily="18" charset="0"/>
              </a:rPr>
              <a:t>Do not reject H</a:t>
            </a:r>
            <a:r>
              <a:rPr lang="en-US" sz="3200" baseline="-25000" dirty="0" smtClean="0">
                <a:latin typeface="Times New Roman" pitchFamily="18" charset="0"/>
                <a:cs typeface="Times New Roman" pitchFamily="18" charset="0"/>
              </a:rPr>
              <a:t>0</a:t>
            </a:r>
            <a:r>
              <a:rPr lang="en-US" sz="3200" dirty="0" smtClean="0">
                <a:latin typeface="Times New Roman" pitchFamily="18" charset="0"/>
                <a:cs typeface="Times New Roman" pitchFamily="18" charset="0"/>
              </a:rPr>
              <a:t>. Hence, there is no difference in the charge.</a:t>
            </a:r>
          </a:p>
        </p:txBody>
      </p:sp>
      <p:graphicFrame>
        <p:nvGraphicFramePr>
          <p:cNvPr id="238594" name="Object 2"/>
          <p:cNvGraphicFramePr>
            <a:graphicFrameLocks noChangeAspect="1"/>
          </p:cNvGraphicFramePr>
          <p:nvPr/>
        </p:nvGraphicFramePr>
        <p:xfrm>
          <a:off x="1371600" y="2819400"/>
          <a:ext cx="4306888" cy="1600200"/>
        </p:xfrm>
        <a:graphic>
          <a:graphicData uri="http://schemas.openxmlformats.org/presentationml/2006/ole">
            <p:oleObj spid="_x0000_s238594" name="Equation" r:id="rId4" imgW="1879560" imgH="698400" progId="Equation.DSMT4">
              <p:embed/>
            </p:oleObj>
          </a:graphicData>
        </a:graphic>
      </p:graphicFrame>
      <p:graphicFrame>
        <p:nvGraphicFramePr>
          <p:cNvPr id="238595" name="Object 3"/>
          <p:cNvGraphicFramePr>
            <a:graphicFrameLocks noChangeAspect="1"/>
          </p:cNvGraphicFramePr>
          <p:nvPr/>
        </p:nvGraphicFramePr>
        <p:xfrm>
          <a:off x="1447800" y="4267200"/>
          <a:ext cx="3762375" cy="1139825"/>
        </p:xfrm>
        <a:graphic>
          <a:graphicData uri="http://schemas.openxmlformats.org/presentationml/2006/ole">
            <p:oleObj spid="_x0000_s238595" name="Equation" r:id="rId5" imgW="1384200" imgH="41904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11"/>
                                        </p:tgtEl>
                                        <p:attrNameLst>
                                          <p:attrName>style.color</p:attrName>
                                        </p:attrNameLst>
                                      </p:cBhvr>
                                      <p:to>
                                        <p:clrVal>
                                          <a:schemeClr val="accent2"/>
                                        </p:clrVal>
                                      </p:to>
                                    </p:set>
                                    <p:set>
                                      <p:cBhvr>
                                        <p:cTn id="11" dur="500" autoRev="1" fill="hold"/>
                                        <p:tgtEl>
                                          <p:spTgt spid="11"/>
                                        </p:tgtEl>
                                        <p:attrNameLst>
                                          <p:attrName>fillcolor</p:attrName>
                                        </p:attrNameLst>
                                      </p:cBhvr>
                                      <p:to>
                                        <p:clrVal>
                                          <a:schemeClr val="accent2"/>
                                        </p:clrVal>
                                      </p:to>
                                    </p:set>
                                    <p:set>
                                      <p:cBhvr>
                                        <p:cTn id="12" dur="500" autoRev="1" fill="hold"/>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a:bodyPr>
          <a:lstStyle/>
          <a:p>
            <a:pPr algn="ctr"/>
            <a:r>
              <a:rPr lang="en-US" sz="4400" b="1" dirty="0" smtClean="0">
                <a:latin typeface="Times New Roman" pitchFamily="18" charset="0"/>
                <a:cs typeface="Times New Roman" pitchFamily="18" charset="0"/>
              </a:rPr>
              <a:t>Goals of the chapter</a:t>
            </a:r>
            <a:endParaRPr lang="en-US" sz="4400" b="1"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3</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304800" y="1295400"/>
            <a:ext cx="8839200" cy="1569660"/>
          </a:xfrm>
          <a:prstGeom prst="rect">
            <a:avLst/>
          </a:prstGeom>
          <a:noFill/>
        </p:spPr>
        <p:txBody>
          <a:bodyPr wrap="square" rtlCol="0">
            <a:spAutoFit/>
          </a:bodyPr>
          <a:lstStyle/>
          <a:p>
            <a:pPr marL="558800" indent="-514350">
              <a:buClr>
                <a:srgbClr val="0000FF"/>
              </a:buClr>
              <a:buFont typeface="+mj-lt"/>
              <a:buAutoNum type="arabicParenR" startAt="5"/>
            </a:pPr>
            <a:r>
              <a:rPr lang="en-US" sz="3200" dirty="0" smtClean="0">
                <a:latin typeface="Times New Roman" pitchFamily="18" charset="0"/>
                <a:cs typeface="Times New Roman" pitchFamily="18" charset="0"/>
              </a:rPr>
              <a:t>Conduct a test of hypothesis about the difference in the means of two independent samples.</a:t>
            </a:r>
          </a:p>
          <a:p>
            <a:pPr marL="558800" indent="-514350">
              <a:buClr>
                <a:srgbClr val="0000FF"/>
              </a:buClr>
            </a:pPr>
            <a:endParaRPr lang="en-US" sz="3200" dirty="0" smtClea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4</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6" name="Rectangle 2"/>
          <p:cNvSpPr txBox="1">
            <a:spLocks noChangeArrowheads="1"/>
          </p:cNvSpPr>
          <p:nvPr/>
        </p:nvSpPr>
        <p:spPr>
          <a:xfrm>
            <a:off x="0" y="457200"/>
            <a:ext cx="9144000" cy="762000"/>
          </a:xfrm>
          <a:prstGeom prst="rect">
            <a:avLst/>
          </a:prstGeom>
          <a:noFill/>
          <a:ln/>
        </p:spPr>
        <p:txBody>
          <a:bodyPr vert="horz" lIns="92075" tIns="46038" rIns="92075" bIns="46038"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dirty="0" smtClean="0">
                <a:ln>
                  <a:noFill/>
                </a:ln>
                <a:solidFill>
                  <a:schemeClr val="tx2"/>
                </a:solidFill>
                <a:effectLst/>
                <a:uLnTx/>
                <a:uFillTx/>
                <a:latin typeface="Times New Roman" pitchFamily="18" charset="0"/>
                <a:ea typeface="+mj-ea"/>
                <a:cs typeface="Times New Roman" pitchFamily="18" charset="0"/>
              </a:rPr>
              <a:t>Characteristics of Student’s </a:t>
            </a:r>
            <a:r>
              <a:rPr kumimoji="0" lang="en-US" sz="3600" b="0" i="1" u="none" strike="noStrike" kern="1200" cap="none" spc="0" normalizeH="0" baseline="0" noProof="0" dirty="0" smtClean="0">
                <a:ln>
                  <a:noFill/>
                </a:ln>
                <a:solidFill>
                  <a:schemeClr val="tx2"/>
                </a:solidFill>
                <a:effectLst/>
                <a:uLnTx/>
                <a:uFillTx/>
                <a:latin typeface="Times New Roman" pitchFamily="18" charset="0"/>
                <a:ea typeface="+mj-ea"/>
                <a:cs typeface="Times New Roman" pitchFamily="18" charset="0"/>
              </a:rPr>
              <a:t>t</a:t>
            </a:r>
            <a:r>
              <a:rPr kumimoji="0" lang="en-US" sz="3600" b="0" i="0" u="none" strike="noStrike" kern="1200" cap="none" spc="0" normalizeH="0" baseline="0" noProof="0" dirty="0" smtClean="0">
                <a:ln>
                  <a:noFill/>
                </a:ln>
                <a:solidFill>
                  <a:schemeClr val="tx2"/>
                </a:solidFill>
                <a:effectLst/>
                <a:uLnTx/>
                <a:uFillTx/>
                <a:latin typeface="Times New Roman" pitchFamily="18" charset="0"/>
                <a:ea typeface="+mj-ea"/>
                <a:cs typeface="Times New Roman" pitchFamily="18" charset="0"/>
              </a:rPr>
              <a:t>-Distribution</a:t>
            </a:r>
            <a:endParaRPr kumimoji="0" lang="en-US" sz="3600" b="0" i="0" u="none" strike="noStrike" kern="1200" cap="none" spc="0" normalizeH="0" baseline="0" noProof="0" dirty="0">
              <a:ln>
                <a:noFill/>
              </a:ln>
              <a:solidFill>
                <a:schemeClr val="tx2"/>
              </a:solidFill>
              <a:effectLst/>
              <a:uLnTx/>
              <a:uFillTx/>
              <a:latin typeface="Times New Roman" pitchFamily="18" charset="0"/>
              <a:ea typeface="+mj-ea"/>
              <a:cs typeface="Times New Roman" pitchFamily="18" charset="0"/>
            </a:endParaRPr>
          </a:p>
        </p:txBody>
      </p:sp>
      <p:sp>
        <p:nvSpPr>
          <p:cNvPr id="9" name="Rectangle 3"/>
          <p:cNvSpPr txBox="1">
            <a:spLocks noChangeArrowheads="1"/>
          </p:cNvSpPr>
          <p:nvPr/>
        </p:nvSpPr>
        <p:spPr>
          <a:xfrm>
            <a:off x="228600" y="1219200"/>
            <a:ext cx="8915400" cy="4757738"/>
          </a:xfrm>
          <a:prstGeom prst="rect">
            <a:avLst/>
          </a:prstGeom>
          <a:noFill/>
          <a:ln/>
        </p:spPr>
        <p:txBody>
          <a:bodyPr vert="horz" lIns="92075" tIns="46038" rIns="92075" bIns="46038">
            <a:no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en-US" sz="32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The </a:t>
            </a:r>
            <a:r>
              <a:rPr kumimoji="0" lang="en-US" sz="3200" b="0" i="1"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t</a:t>
            </a:r>
            <a:r>
              <a:rPr kumimoji="0" lang="en-US" sz="32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-distribution has the following properties:</a:t>
            </a:r>
          </a:p>
          <a:p>
            <a:pPr marL="640080" marR="0" lvl="1" indent="-246888" algn="l" defTabSz="914400" rtl="0" eaLnBrk="1" fontAlgn="auto" latinLnBrk="0" hangingPunct="1">
              <a:lnSpc>
                <a:spcPct val="100000"/>
              </a:lnSpc>
              <a:spcBef>
                <a:spcPct val="20000"/>
              </a:spcBef>
              <a:spcAft>
                <a:spcPts val="0"/>
              </a:spcAft>
              <a:buClr>
                <a:schemeClr val="accent1"/>
              </a:buClr>
              <a:buSzPct val="85000"/>
              <a:buFont typeface="Wingdings 2"/>
              <a:buChar char=""/>
              <a:tabLst/>
              <a:defRPr/>
            </a:pPr>
            <a:r>
              <a:rPr kumimoji="0" lang="en-US" sz="32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It is continuous, bell-shaped, and symmetrical about zero like the z-distribution.</a:t>
            </a:r>
          </a:p>
          <a:p>
            <a:pPr marL="640080" marR="0" lvl="1" indent="-246888" algn="l" defTabSz="914400" rtl="0" eaLnBrk="1" fontAlgn="auto" latinLnBrk="0" hangingPunct="1">
              <a:lnSpc>
                <a:spcPct val="100000"/>
              </a:lnSpc>
              <a:spcBef>
                <a:spcPct val="20000"/>
              </a:spcBef>
              <a:spcAft>
                <a:spcPts val="0"/>
              </a:spcAft>
              <a:buClr>
                <a:schemeClr val="accent1"/>
              </a:buClr>
              <a:buSzPct val="85000"/>
              <a:buFont typeface="Wingdings 2"/>
              <a:buChar char=""/>
              <a:tabLst/>
              <a:defRPr/>
            </a:pPr>
            <a:r>
              <a:rPr kumimoji="0" lang="en-US" sz="32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There is a family of </a:t>
            </a:r>
            <a:r>
              <a:rPr kumimoji="0" lang="en-US" sz="3200" b="0" i="1"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t</a:t>
            </a:r>
            <a:r>
              <a:rPr kumimoji="0" lang="en-US" sz="32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-distributions sharing a mean of zero but having different standard deviations.</a:t>
            </a:r>
          </a:p>
          <a:p>
            <a:pPr marL="640080" marR="0" lvl="1" indent="-246888" algn="l" defTabSz="914400" rtl="0" eaLnBrk="1" fontAlgn="auto" latinLnBrk="0" hangingPunct="1">
              <a:lnSpc>
                <a:spcPct val="100000"/>
              </a:lnSpc>
              <a:spcBef>
                <a:spcPct val="20000"/>
              </a:spcBef>
              <a:spcAft>
                <a:spcPts val="0"/>
              </a:spcAft>
              <a:buClr>
                <a:schemeClr val="accent1"/>
              </a:buClr>
              <a:buSzPct val="85000"/>
              <a:buFont typeface="Wingdings 2"/>
              <a:buChar char=""/>
              <a:tabLst/>
              <a:defRPr/>
            </a:pPr>
            <a:r>
              <a:rPr kumimoji="0" lang="en-US" sz="32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The t-distribution is more spread out and flatter at the center than the z-distribution, but approaches the z-distribution as the sample size gets larger.  </a:t>
            </a:r>
            <a:endParaRPr kumimoji="0" lang="en-US" sz="3200" b="0" i="0" u="none" strike="noStrike" kern="1200" cap="none" spc="0" normalizeH="0" baseline="0" noProof="0" dirty="0">
              <a:ln>
                <a:noFill/>
              </a:ln>
              <a:solidFill>
                <a:schemeClr val="tx1"/>
              </a:solidFill>
              <a:effectLst/>
              <a:uLnTx/>
              <a:uFillTx/>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 calcmode="lin" valueType="num">
                                      <p:cBhvr additive="base">
                                        <p:cTn id="13"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0" end="0"/>
                                            </p:txEl>
                                          </p:spTgt>
                                        </p:tgtEl>
                                        <p:attrNameLst>
                                          <p:attrName>ppt_y</p:attrName>
                                        </p:attrNameLst>
                                      </p:cBhvr>
                                      <p:tavLst>
                                        <p:tav tm="0">
                                          <p:val>
                                            <p:strVal val="1+#ppt_h/2"/>
                                          </p:val>
                                        </p:tav>
                                        <p:tav tm="100000">
                                          <p:val>
                                            <p:strVal val="#ppt_y"/>
                                          </p:val>
                                        </p:tav>
                                      </p:tavLst>
                                    </p:anim>
                                  </p:childTnLst>
                                  <p:subTnLst>
                                    <p:animClr>
                                      <p:cBhvr override="childStyle">
                                        <p:cTn dur="1" fill="hold" display="0" masterRel="nextClick" afterEffect="1"/>
                                        <p:tgtEl>
                                          <p:spTgt spid="9">
                                            <p:txEl>
                                              <p:pRg st="0" end="0"/>
                                            </p:txEl>
                                          </p:spTgt>
                                        </p:tgtEl>
                                        <p:attrNameLst>
                                          <p:attrName>ppt_c</p:attrName>
                                        </p:attrNameLst>
                                      </p:cBhvr>
                                      <p:to>
                                        <a:schemeClr val="bg2"/>
                                      </p:to>
                                    </p:animClr>
                                  </p:subTnLst>
                                </p:cTn>
                              </p:par>
                              <p:par>
                                <p:cTn id="15" presetID="2" presetClass="entr" presetSubtype="4" fill="hold" grpId="0" nodeType="withEffect">
                                  <p:stCondLst>
                                    <p:cond delay="0"/>
                                  </p:stCondLst>
                                  <p:childTnLst>
                                    <p:set>
                                      <p:cBhvr>
                                        <p:cTn id="16" dur="1" fill="hold">
                                          <p:stCondLst>
                                            <p:cond delay="0"/>
                                          </p:stCondLst>
                                        </p:cTn>
                                        <p:tgtEl>
                                          <p:spTgt spid="9">
                                            <p:txEl>
                                              <p:pRg st="1" end="1"/>
                                            </p:txEl>
                                          </p:spTgt>
                                        </p:tgtEl>
                                        <p:attrNameLst>
                                          <p:attrName>style.visibility</p:attrName>
                                        </p:attrNameLst>
                                      </p:cBhvr>
                                      <p:to>
                                        <p:strVal val="visible"/>
                                      </p:to>
                                    </p:set>
                                    <p:anim calcmode="lin" valueType="num">
                                      <p:cBhvr additive="base">
                                        <p:cTn id="17"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9">
                                            <p:txEl>
                                              <p:pRg st="1" end="1"/>
                                            </p:txEl>
                                          </p:spTgt>
                                        </p:tgtEl>
                                        <p:attrNameLst>
                                          <p:attrName>ppt_y</p:attrName>
                                        </p:attrNameLst>
                                      </p:cBhvr>
                                      <p:tavLst>
                                        <p:tav tm="0">
                                          <p:val>
                                            <p:strVal val="1+#ppt_h/2"/>
                                          </p:val>
                                        </p:tav>
                                        <p:tav tm="100000">
                                          <p:val>
                                            <p:strVal val="#ppt_y"/>
                                          </p:val>
                                        </p:tav>
                                      </p:tavLst>
                                    </p:anim>
                                  </p:childTnLst>
                                  <p:subTnLst>
                                    <p:animClr>
                                      <p:cBhvr override="childStyle">
                                        <p:cTn dur="1" fill="hold" display="0" masterRel="nextClick" afterEffect="1"/>
                                        <p:tgtEl>
                                          <p:spTgt spid="9">
                                            <p:txEl>
                                              <p:pRg st="1" end="1"/>
                                            </p:txEl>
                                          </p:spTgt>
                                        </p:tgtEl>
                                        <p:attrNameLst>
                                          <p:attrName>ppt_c</p:attrName>
                                        </p:attrNameLst>
                                      </p:cBhvr>
                                      <p:to>
                                        <a:schemeClr val="bg2"/>
                                      </p:to>
                                    </p:animClr>
                                  </p:subTnLst>
                                </p:cTn>
                              </p:par>
                              <p:par>
                                <p:cTn id="19" presetID="2" presetClass="entr" presetSubtype="4" fill="hold" grpId="0" nodeType="withEffect">
                                  <p:stCondLst>
                                    <p:cond delay="0"/>
                                  </p:stCondLst>
                                  <p:childTnLst>
                                    <p:set>
                                      <p:cBhvr>
                                        <p:cTn id="20" dur="1" fill="hold">
                                          <p:stCondLst>
                                            <p:cond delay="0"/>
                                          </p:stCondLst>
                                        </p:cTn>
                                        <p:tgtEl>
                                          <p:spTgt spid="9">
                                            <p:txEl>
                                              <p:pRg st="2" end="2"/>
                                            </p:txEl>
                                          </p:spTgt>
                                        </p:tgtEl>
                                        <p:attrNameLst>
                                          <p:attrName>style.visibility</p:attrName>
                                        </p:attrNameLst>
                                      </p:cBhvr>
                                      <p:to>
                                        <p:strVal val="visible"/>
                                      </p:to>
                                    </p:set>
                                    <p:anim calcmode="lin" valueType="num">
                                      <p:cBhvr additive="base">
                                        <p:cTn id="21"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9">
                                            <p:txEl>
                                              <p:pRg st="2" end="2"/>
                                            </p:txEl>
                                          </p:spTgt>
                                        </p:tgtEl>
                                        <p:attrNameLst>
                                          <p:attrName>ppt_y</p:attrName>
                                        </p:attrNameLst>
                                      </p:cBhvr>
                                      <p:tavLst>
                                        <p:tav tm="0">
                                          <p:val>
                                            <p:strVal val="1+#ppt_h/2"/>
                                          </p:val>
                                        </p:tav>
                                        <p:tav tm="100000">
                                          <p:val>
                                            <p:strVal val="#ppt_y"/>
                                          </p:val>
                                        </p:tav>
                                      </p:tavLst>
                                    </p:anim>
                                  </p:childTnLst>
                                  <p:subTnLst>
                                    <p:animClr>
                                      <p:cBhvr override="childStyle">
                                        <p:cTn dur="1" fill="hold" display="0" masterRel="nextClick" afterEffect="1"/>
                                        <p:tgtEl>
                                          <p:spTgt spid="9">
                                            <p:txEl>
                                              <p:pRg st="2" end="2"/>
                                            </p:txEl>
                                          </p:spTgt>
                                        </p:tgtEl>
                                        <p:attrNameLst>
                                          <p:attrName>ppt_c</p:attrName>
                                        </p:attrNameLst>
                                      </p:cBhvr>
                                      <p:to>
                                        <a:schemeClr val="bg2"/>
                                      </p:to>
                                    </p:animClr>
                                  </p:subTnLst>
                                </p:cTn>
                              </p:par>
                              <p:par>
                                <p:cTn id="23" presetID="2" presetClass="entr" presetSubtype="4" fill="hold" grpId="0" nodeType="withEffect">
                                  <p:stCondLst>
                                    <p:cond delay="0"/>
                                  </p:stCondLst>
                                  <p:childTnLst>
                                    <p:set>
                                      <p:cBhvr>
                                        <p:cTn id="24" dur="1" fill="hold">
                                          <p:stCondLst>
                                            <p:cond delay="0"/>
                                          </p:stCondLst>
                                        </p:cTn>
                                        <p:tgtEl>
                                          <p:spTgt spid="9">
                                            <p:txEl>
                                              <p:pRg st="3" end="3"/>
                                            </p:txEl>
                                          </p:spTgt>
                                        </p:tgtEl>
                                        <p:attrNameLst>
                                          <p:attrName>style.visibility</p:attrName>
                                        </p:attrNameLst>
                                      </p:cBhvr>
                                      <p:to>
                                        <p:strVal val="visible"/>
                                      </p:to>
                                    </p:set>
                                    <p:anim calcmode="lin" valueType="num">
                                      <p:cBhvr additive="base">
                                        <p:cTn id="25"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
                                            <p:txEl>
                                              <p:pRg st="3" end="3"/>
                                            </p:txEl>
                                          </p:spTgt>
                                        </p:tgtEl>
                                        <p:attrNameLst>
                                          <p:attrName>ppt_y</p:attrName>
                                        </p:attrNameLst>
                                      </p:cBhvr>
                                      <p:tavLst>
                                        <p:tav tm="0">
                                          <p:val>
                                            <p:strVal val="1+#ppt_h/2"/>
                                          </p:val>
                                        </p:tav>
                                        <p:tav tm="100000">
                                          <p:val>
                                            <p:strVal val="#ppt_y"/>
                                          </p:val>
                                        </p:tav>
                                      </p:tavLst>
                                    </p:anim>
                                  </p:childTnLst>
                                  <p:subTnLst>
                                    <p:animClr>
                                      <p:cBhvr override="childStyle">
                                        <p:cTn dur="1" fill="hold" display="0" masterRel="nextClick" afterEffect="1"/>
                                        <p:tgtEl>
                                          <p:spTgt spid="9">
                                            <p:txEl>
                                              <p:pRg st="3" end="3"/>
                                            </p:txEl>
                                          </p:spTgt>
                                        </p:tgtEl>
                                        <p:attrNameLst>
                                          <p:attrName>ppt_c</p:attrName>
                                        </p:attrNameLst>
                                      </p:cBhvr>
                                      <p:to>
                                        <a:schemeClr val="bg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build="p"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5</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6" name="Rectangle 2"/>
          <p:cNvSpPr txBox="1">
            <a:spLocks noChangeArrowheads="1"/>
          </p:cNvSpPr>
          <p:nvPr/>
        </p:nvSpPr>
        <p:spPr>
          <a:xfrm>
            <a:off x="0" y="457200"/>
            <a:ext cx="9144000" cy="762000"/>
          </a:xfrm>
          <a:prstGeom prst="rect">
            <a:avLst/>
          </a:prstGeom>
          <a:noFill/>
          <a:ln/>
        </p:spPr>
        <p:txBody>
          <a:bodyPr vert="horz" lIns="92075" tIns="46038" rIns="92075" bIns="46038"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dirty="0" smtClean="0">
                <a:ln>
                  <a:noFill/>
                </a:ln>
                <a:solidFill>
                  <a:schemeClr val="tx2"/>
                </a:solidFill>
                <a:effectLst/>
                <a:uLnTx/>
                <a:uFillTx/>
                <a:latin typeface="Times New Roman" pitchFamily="18" charset="0"/>
                <a:ea typeface="+mj-ea"/>
                <a:cs typeface="Times New Roman" pitchFamily="18" charset="0"/>
              </a:rPr>
              <a:t>Characteristics of Student’s </a:t>
            </a:r>
            <a:r>
              <a:rPr kumimoji="0" lang="en-US" sz="3600" b="0" i="1" u="none" strike="noStrike" kern="1200" cap="none" spc="0" normalizeH="0" baseline="0" noProof="0" dirty="0" smtClean="0">
                <a:ln>
                  <a:noFill/>
                </a:ln>
                <a:solidFill>
                  <a:schemeClr val="tx2"/>
                </a:solidFill>
                <a:effectLst/>
                <a:uLnTx/>
                <a:uFillTx/>
                <a:latin typeface="Times New Roman" pitchFamily="18" charset="0"/>
                <a:ea typeface="+mj-ea"/>
                <a:cs typeface="Times New Roman" pitchFamily="18" charset="0"/>
              </a:rPr>
              <a:t>t</a:t>
            </a:r>
            <a:r>
              <a:rPr kumimoji="0" lang="en-US" sz="3600" b="0" i="0" u="none" strike="noStrike" kern="1200" cap="none" spc="0" normalizeH="0" baseline="0" noProof="0" dirty="0" smtClean="0">
                <a:ln>
                  <a:noFill/>
                </a:ln>
                <a:solidFill>
                  <a:schemeClr val="tx2"/>
                </a:solidFill>
                <a:effectLst/>
                <a:uLnTx/>
                <a:uFillTx/>
                <a:latin typeface="Times New Roman" pitchFamily="18" charset="0"/>
                <a:ea typeface="+mj-ea"/>
                <a:cs typeface="Times New Roman" pitchFamily="18" charset="0"/>
              </a:rPr>
              <a:t>-Distribution</a:t>
            </a:r>
            <a:endParaRPr kumimoji="0" lang="en-US" sz="3600" b="0" i="0" u="none" strike="noStrike" kern="1200" cap="none" spc="0" normalizeH="0" baseline="0" noProof="0" dirty="0">
              <a:ln>
                <a:noFill/>
              </a:ln>
              <a:solidFill>
                <a:schemeClr val="tx2"/>
              </a:solidFill>
              <a:effectLst/>
              <a:uLnTx/>
              <a:uFillTx/>
              <a:latin typeface="Times New Roman" pitchFamily="18" charset="0"/>
              <a:ea typeface="+mj-ea"/>
              <a:cs typeface="Times New Roman" pitchFamily="18" charset="0"/>
            </a:endParaRPr>
          </a:p>
        </p:txBody>
      </p:sp>
      <p:pic>
        <p:nvPicPr>
          <p:cNvPr id="10" name="Picture 3"/>
          <p:cNvPicPr>
            <a:picLocks noChangeArrowheads="1"/>
          </p:cNvPicPr>
          <p:nvPr/>
        </p:nvPicPr>
        <p:blipFill>
          <a:blip r:embed="rId3"/>
          <a:srcRect/>
          <a:stretch>
            <a:fillRect/>
          </a:stretch>
        </p:blipFill>
        <p:spPr bwMode="auto">
          <a:xfrm>
            <a:off x="533400" y="1219200"/>
            <a:ext cx="6934200" cy="5029200"/>
          </a:xfrm>
          <a:prstGeom prst="rect">
            <a:avLst/>
          </a:prstGeom>
          <a:noFill/>
          <a:ln w="25400">
            <a:solidFill>
              <a:schemeClr val="tx2"/>
            </a:solidFill>
            <a:miter lim="800000"/>
            <a:headEnd/>
            <a:tailEnd/>
          </a:ln>
          <a:effectLst>
            <a:outerShdw dist="107763" dir="2700000" algn="ctr" rotWithShape="0">
              <a:srgbClr val="D49FFF"/>
            </a:outerShdw>
          </a:effectLst>
        </p:spPr>
      </p:pic>
      <p:sp>
        <p:nvSpPr>
          <p:cNvPr id="12" name="Rectangle 5"/>
          <p:cNvSpPr>
            <a:spLocks noChangeArrowheads="1"/>
          </p:cNvSpPr>
          <p:nvPr/>
        </p:nvSpPr>
        <p:spPr bwMode="auto">
          <a:xfrm>
            <a:off x="4899360" y="1838338"/>
            <a:ext cx="2263440" cy="523862"/>
          </a:xfrm>
          <a:prstGeom prst="rect">
            <a:avLst/>
          </a:prstGeom>
          <a:noFill/>
          <a:ln w="9525">
            <a:noFill/>
            <a:miter lim="800000"/>
            <a:headEnd/>
            <a:tailEnd/>
          </a:ln>
          <a:effectLst/>
        </p:spPr>
        <p:txBody>
          <a:bodyPr wrap="none" lIns="92075" tIns="46038" rIns="92075" bIns="46038">
            <a:spAutoFit/>
          </a:bodyPr>
          <a:lstStyle/>
          <a:p>
            <a:r>
              <a:rPr lang="en-US" sz="2800" b="1" i="1" dirty="0">
                <a:solidFill>
                  <a:srgbClr val="500093"/>
                </a:solidFill>
                <a:latin typeface="Times New Roman" pitchFamily="18" charset="0"/>
                <a:cs typeface="Times New Roman" pitchFamily="18" charset="0"/>
              </a:rPr>
              <a:t>z-</a:t>
            </a:r>
            <a:r>
              <a:rPr lang="en-US" sz="2800" b="1" dirty="0">
                <a:solidFill>
                  <a:srgbClr val="500093"/>
                </a:solidFill>
                <a:latin typeface="Times New Roman" pitchFamily="18" charset="0"/>
                <a:cs typeface="Times New Roman" pitchFamily="18" charset="0"/>
              </a:rPr>
              <a:t>distribution</a:t>
            </a:r>
          </a:p>
        </p:txBody>
      </p:sp>
      <p:sp>
        <p:nvSpPr>
          <p:cNvPr id="13" name="Line 6"/>
          <p:cNvSpPr>
            <a:spLocks noChangeShapeType="1"/>
          </p:cNvSpPr>
          <p:nvPr/>
        </p:nvSpPr>
        <p:spPr bwMode="auto">
          <a:xfrm>
            <a:off x="4305635" y="2052650"/>
            <a:ext cx="609600" cy="0"/>
          </a:xfrm>
          <a:prstGeom prst="line">
            <a:avLst/>
          </a:prstGeom>
          <a:noFill/>
          <a:ln w="25400">
            <a:solidFill>
              <a:srgbClr val="500093"/>
            </a:solidFill>
            <a:round/>
            <a:headEnd type="stealth" w="med" len="lg"/>
            <a:tailEnd type="none" w="sm" len="sm"/>
          </a:ln>
          <a:effectLst/>
        </p:spPr>
        <p:txBody>
          <a:bodyPr wrap="none" anchor="ctr"/>
          <a:lstStyle/>
          <a:p>
            <a:endParaRPr lang="en-US"/>
          </a:p>
        </p:txBody>
      </p:sp>
      <p:sp>
        <p:nvSpPr>
          <p:cNvPr id="15" name="Rectangle 8"/>
          <p:cNvSpPr>
            <a:spLocks noChangeArrowheads="1"/>
          </p:cNvSpPr>
          <p:nvPr/>
        </p:nvSpPr>
        <p:spPr bwMode="auto">
          <a:xfrm>
            <a:off x="5091834" y="3057538"/>
            <a:ext cx="2223366" cy="523862"/>
          </a:xfrm>
          <a:prstGeom prst="rect">
            <a:avLst/>
          </a:prstGeom>
          <a:noFill/>
          <a:ln w="9525">
            <a:noFill/>
            <a:miter lim="800000"/>
            <a:headEnd/>
            <a:tailEnd/>
          </a:ln>
          <a:effectLst/>
        </p:spPr>
        <p:txBody>
          <a:bodyPr wrap="none" lIns="92075" tIns="46038" rIns="92075" bIns="46038">
            <a:spAutoFit/>
          </a:bodyPr>
          <a:lstStyle/>
          <a:p>
            <a:r>
              <a:rPr lang="en-US" sz="2800" b="1" i="1" dirty="0">
                <a:latin typeface="Times New Roman" pitchFamily="18" charset="0"/>
                <a:cs typeface="Times New Roman" pitchFamily="18" charset="0"/>
              </a:rPr>
              <a:t>t-</a:t>
            </a:r>
            <a:r>
              <a:rPr lang="en-US" sz="2800" b="1" dirty="0">
                <a:latin typeface="Times New Roman" pitchFamily="18" charset="0"/>
                <a:cs typeface="Times New Roman" pitchFamily="18" charset="0"/>
              </a:rPr>
              <a:t>distribution</a:t>
            </a:r>
          </a:p>
        </p:txBody>
      </p:sp>
      <p:sp>
        <p:nvSpPr>
          <p:cNvPr id="16" name="Line 9"/>
          <p:cNvSpPr>
            <a:spLocks noChangeShapeType="1"/>
          </p:cNvSpPr>
          <p:nvPr/>
        </p:nvSpPr>
        <p:spPr bwMode="auto">
          <a:xfrm>
            <a:off x="4574309" y="3271850"/>
            <a:ext cx="533400" cy="0"/>
          </a:xfrm>
          <a:prstGeom prst="line">
            <a:avLst/>
          </a:prstGeom>
          <a:noFill/>
          <a:ln w="25400">
            <a:solidFill>
              <a:srgbClr val="0000FF"/>
            </a:solidFill>
            <a:round/>
            <a:headEnd type="stealth" w="med" len="lg"/>
            <a:tailEnd type="none" w="sm" len="sm"/>
          </a:ln>
          <a:effectLst/>
        </p:spPr>
        <p:txBody>
          <a:bodyPr wrap="none" anchor="ctr"/>
          <a:lstStyle/>
          <a:p>
            <a:endParaRPr lang="en-US"/>
          </a:p>
        </p:txBody>
      </p:sp>
      <p:sp>
        <p:nvSpPr>
          <p:cNvPr id="18" name="Rectangle 11"/>
          <p:cNvSpPr>
            <a:spLocks noChangeArrowheads="1"/>
          </p:cNvSpPr>
          <p:nvPr/>
        </p:nvSpPr>
        <p:spPr bwMode="auto">
          <a:xfrm>
            <a:off x="1301300" y="1730471"/>
            <a:ext cx="2508700" cy="1816524"/>
          </a:xfrm>
          <a:prstGeom prst="rect">
            <a:avLst/>
          </a:prstGeom>
          <a:noFill/>
          <a:ln w="9525">
            <a:noFill/>
            <a:miter lim="800000"/>
            <a:headEnd/>
            <a:tailEnd/>
          </a:ln>
          <a:effectLst/>
        </p:spPr>
        <p:txBody>
          <a:bodyPr wrap="square" lIns="92075" tIns="46038" rIns="92075" bIns="46038">
            <a:spAutoFit/>
          </a:bodyPr>
          <a:lstStyle/>
          <a:p>
            <a:r>
              <a:rPr lang="en-US" sz="2800" dirty="0">
                <a:latin typeface="Times New Roman" pitchFamily="18" charset="0"/>
                <a:cs typeface="Times New Roman" pitchFamily="18" charset="0"/>
              </a:rPr>
              <a:t>The degrees of </a:t>
            </a:r>
          </a:p>
          <a:p>
            <a:r>
              <a:rPr lang="en-US" sz="2800" dirty="0">
                <a:latin typeface="Times New Roman" pitchFamily="18" charset="0"/>
                <a:cs typeface="Times New Roman" pitchFamily="18" charset="0"/>
              </a:rPr>
              <a:t>freedom </a:t>
            </a:r>
            <a:r>
              <a:rPr lang="en-US" sz="2800" dirty="0" smtClean="0">
                <a:latin typeface="Times New Roman" pitchFamily="18" charset="0"/>
                <a:cs typeface="Times New Roman" pitchFamily="18" charset="0"/>
              </a:rPr>
              <a:t>for the </a:t>
            </a:r>
          </a:p>
          <a:p>
            <a:r>
              <a:rPr lang="en-US" sz="2800" dirty="0" smtClean="0">
                <a:latin typeface="Times New Roman" pitchFamily="18" charset="0"/>
                <a:cs typeface="Times New Roman" pitchFamily="18" charset="0"/>
              </a:rPr>
              <a:t>t-distribution </a:t>
            </a:r>
            <a:endParaRPr lang="en-US" sz="2800" dirty="0">
              <a:latin typeface="Times New Roman" pitchFamily="18" charset="0"/>
              <a:cs typeface="Times New Roman" pitchFamily="18" charset="0"/>
            </a:endParaRPr>
          </a:p>
          <a:p>
            <a:r>
              <a:rPr lang="en-US" sz="2800" dirty="0">
                <a:latin typeface="Times New Roman" pitchFamily="18" charset="0"/>
                <a:cs typeface="Times New Roman" pitchFamily="18" charset="0"/>
              </a:rPr>
              <a:t>is </a:t>
            </a:r>
            <a:r>
              <a:rPr lang="en-US" sz="2800" dirty="0" err="1">
                <a:latin typeface="Times New Roman" pitchFamily="18" charset="0"/>
                <a:cs typeface="Times New Roman" pitchFamily="18" charset="0"/>
              </a:rPr>
              <a:t>df</a:t>
            </a:r>
            <a:r>
              <a:rPr lang="en-US" sz="2800" dirty="0">
                <a:latin typeface="Times New Roman" pitchFamily="18" charset="0"/>
                <a:cs typeface="Times New Roman" pitchFamily="18" charset="0"/>
              </a:rPr>
              <a:t> = n - 1.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6</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6" name="Rectangle 2"/>
          <p:cNvSpPr txBox="1">
            <a:spLocks noChangeArrowheads="1"/>
          </p:cNvSpPr>
          <p:nvPr/>
        </p:nvSpPr>
        <p:spPr>
          <a:xfrm>
            <a:off x="0" y="457200"/>
            <a:ext cx="9144000" cy="762000"/>
          </a:xfrm>
          <a:prstGeom prst="rect">
            <a:avLst/>
          </a:prstGeom>
          <a:noFill/>
          <a:ln/>
        </p:spPr>
        <p:txBody>
          <a:bodyPr vert="horz" lIns="92075" tIns="46038" rIns="92075" bIns="46038"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600" b="0" i="0" u="none" strike="noStrike" kern="1200" cap="none" spc="0" normalizeH="0" baseline="0" noProof="0" dirty="0">
              <a:ln>
                <a:noFill/>
              </a:ln>
              <a:solidFill>
                <a:schemeClr val="tx2"/>
              </a:solidFill>
              <a:effectLst/>
              <a:uLnTx/>
              <a:uFillTx/>
              <a:latin typeface="Times New Roman" pitchFamily="18" charset="0"/>
              <a:ea typeface="+mj-ea"/>
              <a:cs typeface="Times New Roman" pitchFamily="18" charset="0"/>
            </a:endParaRPr>
          </a:p>
        </p:txBody>
      </p:sp>
      <p:sp>
        <p:nvSpPr>
          <p:cNvPr id="11" name="Title 1"/>
          <p:cNvSpPr>
            <a:spLocks noGrp="1"/>
          </p:cNvSpPr>
          <p:nvPr>
            <p:ph type="title"/>
          </p:nvPr>
        </p:nvSpPr>
        <p:spPr>
          <a:xfrm>
            <a:off x="0" y="533400"/>
            <a:ext cx="9144000" cy="1143000"/>
          </a:xfrm>
          <a:effectLst>
            <a:outerShdw blurRad="50800" dist="38100" dir="10800000" algn="r" rotWithShape="0">
              <a:prstClr val="black">
                <a:alpha val="40000"/>
              </a:prstClr>
            </a:outerShdw>
          </a:effectLst>
        </p:spPr>
        <p:txBody>
          <a:bodyPr>
            <a:noAutofit/>
          </a:bodyPr>
          <a:lstStyle/>
          <a:p>
            <a:pPr algn="ctr"/>
            <a:r>
              <a:rPr lang="en-US" sz="3600" dirty="0" smtClean="0">
                <a:solidFill>
                  <a:srgbClr val="FF0000"/>
                </a:solidFill>
                <a:latin typeface="Times New Roman" pitchFamily="18" charset="0"/>
                <a:cs typeface="Times New Roman" pitchFamily="18" charset="0"/>
              </a:rPr>
              <a:t>Testing for the Population Mean: Small Sample, Population Standard Deviation Unknown</a:t>
            </a:r>
            <a:endParaRPr lang="en-US" sz="3600" dirty="0">
              <a:solidFill>
                <a:srgbClr val="FF0000"/>
              </a:solidFill>
              <a:latin typeface="Times New Roman" pitchFamily="18" charset="0"/>
              <a:cs typeface="Times New Roman" pitchFamily="18" charset="0"/>
            </a:endParaRPr>
          </a:p>
        </p:txBody>
      </p:sp>
      <p:sp>
        <p:nvSpPr>
          <p:cNvPr id="12" name="TextBox 11"/>
          <p:cNvSpPr txBox="1"/>
          <p:nvPr/>
        </p:nvSpPr>
        <p:spPr>
          <a:xfrm>
            <a:off x="381000" y="1676400"/>
            <a:ext cx="8458200" cy="2400657"/>
          </a:xfrm>
          <a:prstGeom prst="rect">
            <a:avLst/>
          </a:prstGeom>
          <a:noFill/>
        </p:spPr>
        <p:txBody>
          <a:bodyPr wrap="square" rtlCol="0">
            <a:spAutoFit/>
          </a:bodyPr>
          <a:lstStyle/>
          <a:p>
            <a:pPr>
              <a:buFont typeface="Courier New" pitchFamily="49" charset="0"/>
              <a:buChar char="o"/>
            </a:pPr>
            <a:r>
              <a:rPr lang="en-US" sz="3000" dirty="0" smtClean="0">
                <a:latin typeface="Times New Roman" pitchFamily="18" charset="0"/>
                <a:cs typeface="Times New Roman" pitchFamily="18" charset="0"/>
              </a:rPr>
              <a:t>Number of observation in the sample is less than 30.</a:t>
            </a:r>
          </a:p>
          <a:p>
            <a:pPr>
              <a:buFont typeface="Courier New" pitchFamily="49" charset="0"/>
              <a:buChar char="o"/>
            </a:pPr>
            <a:r>
              <a:rPr lang="en-US" sz="3000" dirty="0" smtClean="0">
                <a:latin typeface="Times New Roman" pitchFamily="18" charset="0"/>
                <a:cs typeface="Times New Roman" pitchFamily="18" charset="0"/>
              </a:rPr>
              <a:t>The population is normal or approximately normal.</a:t>
            </a:r>
          </a:p>
          <a:p>
            <a:pPr>
              <a:buFont typeface="Courier New" pitchFamily="49" charset="0"/>
              <a:buChar char="o"/>
            </a:pPr>
            <a:r>
              <a:rPr lang="en-US" sz="3000" dirty="0" smtClean="0">
                <a:latin typeface="Times New Roman" pitchFamily="18" charset="0"/>
                <a:cs typeface="Times New Roman" pitchFamily="18" charset="0"/>
              </a:rPr>
              <a:t>The population standard deviation, </a:t>
            </a:r>
            <a:r>
              <a:rPr lang="el-GR" sz="3000" dirty="0" smtClean="0">
                <a:latin typeface="Times New Roman"/>
                <a:cs typeface="Times New Roman"/>
              </a:rPr>
              <a:t>σ</a:t>
            </a:r>
            <a:r>
              <a:rPr lang="en-US" sz="3000" dirty="0" smtClean="0">
                <a:latin typeface="Times New Roman"/>
                <a:cs typeface="Times New Roman"/>
              </a:rPr>
              <a:t>,</a:t>
            </a:r>
            <a:r>
              <a:rPr lang="en-US" sz="3000" dirty="0" smtClean="0">
                <a:latin typeface="Times New Roman" pitchFamily="18" charset="0"/>
                <a:cs typeface="Times New Roman" pitchFamily="18" charset="0"/>
              </a:rPr>
              <a:t> is not known.</a:t>
            </a:r>
          </a:p>
          <a:p>
            <a:pPr>
              <a:buFont typeface="Courier New" pitchFamily="49" charset="0"/>
              <a:buChar char="o"/>
            </a:pPr>
            <a:endParaRPr lang="en-US" sz="3000" dirty="0" smtClean="0">
              <a:latin typeface="Times New Roman" pitchFamily="18" charset="0"/>
              <a:cs typeface="Times New Roman" pitchFamily="18" charset="0"/>
            </a:endParaRPr>
          </a:p>
          <a:p>
            <a:r>
              <a:rPr lang="en-US" sz="3000" dirty="0" smtClean="0">
                <a:latin typeface="Times New Roman" pitchFamily="18" charset="0"/>
                <a:cs typeface="Times New Roman" pitchFamily="18" charset="0"/>
              </a:rPr>
              <a:t>The test statistic for one sample case is</a:t>
            </a:r>
            <a:endParaRPr lang="en-US" sz="3000" dirty="0">
              <a:latin typeface="Times New Roman" pitchFamily="18" charset="0"/>
              <a:cs typeface="Times New Roman" pitchFamily="18" charset="0"/>
            </a:endParaRPr>
          </a:p>
        </p:txBody>
      </p:sp>
      <p:graphicFrame>
        <p:nvGraphicFramePr>
          <p:cNvPr id="13" name="Object 12"/>
          <p:cNvGraphicFramePr>
            <a:graphicFrameLocks noChangeAspect="1"/>
          </p:cNvGraphicFramePr>
          <p:nvPr/>
        </p:nvGraphicFramePr>
        <p:xfrm>
          <a:off x="2819400" y="4319016"/>
          <a:ext cx="1828800" cy="1243584"/>
        </p:xfrm>
        <a:graphic>
          <a:graphicData uri="http://schemas.openxmlformats.org/presentationml/2006/ole">
            <p:oleObj spid="_x0000_s185347" name="Equation" r:id="rId4" imgW="634680" imgH="43164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11"/>
                                        </p:tgtEl>
                                        <p:attrNameLst>
                                          <p:attrName>style.color</p:attrName>
                                        </p:attrNameLst>
                                      </p:cBhvr>
                                      <p:to>
                                        <p:clrVal>
                                          <a:schemeClr val="accent2"/>
                                        </p:clrVal>
                                      </p:to>
                                    </p:set>
                                    <p:set>
                                      <p:cBhvr>
                                        <p:cTn id="11" dur="500" autoRev="1" fill="hold"/>
                                        <p:tgtEl>
                                          <p:spTgt spid="11"/>
                                        </p:tgtEl>
                                        <p:attrNameLst>
                                          <p:attrName>fillcolor</p:attrName>
                                        </p:attrNameLst>
                                      </p:cBhvr>
                                      <p:to>
                                        <p:clrVal>
                                          <a:schemeClr val="accent2"/>
                                        </p:clrVal>
                                      </p:to>
                                    </p:set>
                                    <p:set>
                                      <p:cBhvr>
                                        <p:cTn id="12" dur="500" autoRev="1" fill="hold"/>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7</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6" name="Rectangle 2"/>
          <p:cNvSpPr txBox="1">
            <a:spLocks noChangeArrowheads="1"/>
          </p:cNvSpPr>
          <p:nvPr/>
        </p:nvSpPr>
        <p:spPr>
          <a:xfrm>
            <a:off x="0" y="457200"/>
            <a:ext cx="9144000" cy="762000"/>
          </a:xfrm>
          <a:prstGeom prst="rect">
            <a:avLst/>
          </a:prstGeom>
          <a:noFill/>
          <a:ln/>
        </p:spPr>
        <p:txBody>
          <a:bodyPr vert="horz" lIns="92075" tIns="46038" rIns="92075" bIns="46038"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600" b="0" i="0" u="none" strike="noStrike" kern="1200" cap="none" spc="0" normalizeH="0" baseline="0" noProof="0" dirty="0">
              <a:ln>
                <a:noFill/>
              </a:ln>
              <a:solidFill>
                <a:schemeClr val="tx2"/>
              </a:solidFill>
              <a:effectLst/>
              <a:uLnTx/>
              <a:uFillTx/>
              <a:latin typeface="Times New Roman" pitchFamily="18" charset="0"/>
              <a:ea typeface="+mj-ea"/>
              <a:cs typeface="Times New Roman" pitchFamily="18" charset="0"/>
            </a:endParaRPr>
          </a:p>
        </p:txBody>
      </p:sp>
      <p:sp>
        <p:nvSpPr>
          <p:cNvPr id="11" name="Title 1"/>
          <p:cNvSpPr>
            <a:spLocks noGrp="1"/>
          </p:cNvSpPr>
          <p:nvPr>
            <p:ph type="title"/>
          </p:nvPr>
        </p:nvSpPr>
        <p:spPr>
          <a:xfrm>
            <a:off x="0" y="533400"/>
            <a:ext cx="9144000" cy="609600"/>
          </a:xfrm>
          <a:effectLst>
            <a:outerShdw blurRad="50800" dist="38100" dir="10800000" algn="r" rotWithShape="0">
              <a:prstClr val="black">
                <a:alpha val="40000"/>
              </a:prstClr>
            </a:outerShdw>
          </a:effectLst>
        </p:spPr>
        <p:txBody>
          <a:bodyPr>
            <a:noAutofit/>
          </a:bodyPr>
          <a:lstStyle/>
          <a:p>
            <a:pPr algn="ctr"/>
            <a:r>
              <a:rPr lang="en-US" sz="3600" dirty="0" smtClean="0">
                <a:solidFill>
                  <a:srgbClr val="FF0000"/>
                </a:solidFill>
                <a:latin typeface="Times New Roman" pitchFamily="18" charset="0"/>
                <a:cs typeface="Times New Roman" pitchFamily="18" charset="0"/>
              </a:rPr>
              <a:t>Example 1</a:t>
            </a:r>
            <a:endParaRPr lang="en-US" sz="3600" dirty="0">
              <a:solidFill>
                <a:srgbClr val="FF0000"/>
              </a:solidFill>
              <a:latin typeface="Times New Roman" pitchFamily="18" charset="0"/>
              <a:cs typeface="Times New Roman" pitchFamily="18" charset="0"/>
            </a:endParaRPr>
          </a:p>
        </p:txBody>
      </p:sp>
      <p:sp>
        <p:nvSpPr>
          <p:cNvPr id="12" name="TextBox 11"/>
          <p:cNvSpPr txBox="1"/>
          <p:nvPr/>
        </p:nvSpPr>
        <p:spPr>
          <a:xfrm>
            <a:off x="304800" y="1143000"/>
            <a:ext cx="8610600" cy="4247317"/>
          </a:xfrm>
          <a:prstGeom prst="rect">
            <a:avLst/>
          </a:prstGeom>
          <a:noFill/>
        </p:spPr>
        <p:txBody>
          <a:bodyPr wrap="square" rtlCol="0">
            <a:spAutoFit/>
          </a:bodyPr>
          <a:lstStyle/>
          <a:p>
            <a:r>
              <a:rPr lang="en-US" sz="3000" dirty="0" smtClean="0">
                <a:latin typeface="Times New Roman" pitchFamily="18" charset="0"/>
                <a:cs typeface="Times New Roman" pitchFamily="18" charset="0"/>
              </a:rPr>
              <a:t>The current rate for producing 5 amp fuses at XXX Electric Co. is 250 per hour.  A new machine has been purchased and installed that, according to the supplier, will increase the production rate.  A sample of 10 randomly selected hours from last month revealed the mean hourly production on the new machine was 256, with a sample standard deviation of 6 per hour.  At the 0.05 significance level can XXX conclude that the new machine is faster?</a:t>
            </a:r>
            <a:endParaRPr lang="en-US" sz="30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11"/>
                                        </p:tgtEl>
                                        <p:attrNameLst>
                                          <p:attrName>style.color</p:attrName>
                                        </p:attrNameLst>
                                      </p:cBhvr>
                                      <p:to>
                                        <p:clrVal>
                                          <a:schemeClr val="accent2"/>
                                        </p:clrVal>
                                      </p:to>
                                    </p:set>
                                    <p:set>
                                      <p:cBhvr>
                                        <p:cTn id="11" dur="500" autoRev="1" fill="hold"/>
                                        <p:tgtEl>
                                          <p:spTgt spid="11"/>
                                        </p:tgtEl>
                                        <p:attrNameLst>
                                          <p:attrName>fillcolor</p:attrName>
                                        </p:attrNameLst>
                                      </p:cBhvr>
                                      <p:to>
                                        <p:clrVal>
                                          <a:schemeClr val="accent2"/>
                                        </p:clrVal>
                                      </p:to>
                                    </p:set>
                                    <p:set>
                                      <p:cBhvr>
                                        <p:cTn id="12" dur="500" autoRev="1" fill="hold"/>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8</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6" name="Rectangle 2"/>
          <p:cNvSpPr txBox="1">
            <a:spLocks noChangeArrowheads="1"/>
          </p:cNvSpPr>
          <p:nvPr/>
        </p:nvSpPr>
        <p:spPr>
          <a:xfrm>
            <a:off x="0" y="457200"/>
            <a:ext cx="9144000" cy="762000"/>
          </a:xfrm>
          <a:prstGeom prst="rect">
            <a:avLst/>
          </a:prstGeom>
          <a:noFill/>
          <a:ln/>
        </p:spPr>
        <p:txBody>
          <a:bodyPr vert="horz" lIns="92075" tIns="46038" rIns="92075" bIns="46038"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600" b="0" i="0" u="none" strike="noStrike" kern="1200" cap="none" spc="0" normalizeH="0" baseline="0" noProof="0" dirty="0">
              <a:ln>
                <a:noFill/>
              </a:ln>
              <a:solidFill>
                <a:schemeClr val="tx2"/>
              </a:solidFill>
              <a:effectLst/>
              <a:uLnTx/>
              <a:uFillTx/>
              <a:latin typeface="Times New Roman" pitchFamily="18" charset="0"/>
              <a:ea typeface="+mj-ea"/>
              <a:cs typeface="Times New Roman" pitchFamily="18" charset="0"/>
            </a:endParaRPr>
          </a:p>
        </p:txBody>
      </p:sp>
      <p:sp>
        <p:nvSpPr>
          <p:cNvPr id="11" name="Title 1"/>
          <p:cNvSpPr>
            <a:spLocks noGrp="1"/>
          </p:cNvSpPr>
          <p:nvPr>
            <p:ph type="title"/>
          </p:nvPr>
        </p:nvSpPr>
        <p:spPr>
          <a:xfrm>
            <a:off x="0" y="533400"/>
            <a:ext cx="9144000" cy="609600"/>
          </a:xfrm>
          <a:effectLst>
            <a:outerShdw blurRad="50800" dist="38100" dir="10800000" algn="r" rotWithShape="0">
              <a:prstClr val="black">
                <a:alpha val="40000"/>
              </a:prstClr>
            </a:outerShdw>
          </a:effectLst>
        </p:spPr>
        <p:txBody>
          <a:bodyPr>
            <a:noAutofit/>
          </a:bodyPr>
          <a:lstStyle/>
          <a:p>
            <a:pPr algn="ctr"/>
            <a:r>
              <a:rPr lang="en-US" sz="3600" dirty="0" smtClean="0">
                <a:solidFill>
                  <a:srgbClr val="FF0000"/>
                </a:solidFill>
                <a:latin typeface="Times New Roman" pitchFamily="18" charset="0"/>
                <a:cs typeface="Times New Roman" pitchFamily="18" charset="0"/>
              </a:rPr>
              <a:t>Example 1 </a:t>
            </a:r>
            <a:r>
              <a:rPr lang="en-US" sz="3600" dirty="0" smtClean="0">
                <a:solidFill>
                  <a:srgbClr val="0000FF"/>
                </a:solidFill>
                <a:latin typeface="Times New Roman" pitchFamily="18" charset="0"/>
                <a:cs typeface="Times New Roman" pitchFamily="18" charset="0"/>
              </a:rPr>
              <a:t>(continued)</a:t>
            </a:r>
            <a:endParaRPr lang="en-US" sz="3600" dirty="0">
              <a:solidFill>
                <a:srgbClr val="0000FF"/>
              </a:solidFill>
              <a:latin typeface="Times New Roman" pitchFamily="18" charset="0"/>
              <a:cs typeface="Times New Roman" pitchFamily="18" charset="0"/>
            </a:endParaRPr>
          </a:p>
        </p:txBody>
      </p:sp>
      <p:sp>
        <p:nvSpPr>
          <p:cNvPr id="12" name="TextBox 11"/>
          <p:cNvSpPr txBox="1"/>
          <p:nvPr/>
        </p:nvSpPr>
        <p:spPr>
          <a:xfrm>
            <a:off x="304800" y="1143000"/>
            <a:ext cx="8610600" cy="5170646"/>
          </a:xfrm>
          <a:prstGeom prst="rect">
            <a:avLst/>
          </a:prstGeom>
          <a:noFill/>
        </p:spPr>
        <p:txBody>
          <a:bodyPr wrap="square" rtlCol="0">
            <a:spAutoFit/>
          </a:bodyPr>
          <a:lstStyle/>
          <a:p>
            <a:pPr marL="1150938" indent="-1150938"/>
            <a:r>
              <a:rPr lang="en-US" sz="3000" dirty="0" smtClean="0">
                <a:latin typeface="Times New Roman" pitchFamily="18" charset="0"/>
                <a:cs typeface="Times New Roman" pitchFamily="18" charset="0"/>
              </a:rPr>
              <a:t>Step 1:	H</a:t>
            </a:r>
            <a:r>
              <a:rPr lang="en-US" sz="3000" baseline="-25000" dirty="0" smtClean="0">
                <a:latin typeface="Times New Roman" pitchFamily="18" charset="0"/>
                <a:cs typeface="Times New Roman" pitchFamily="18" charset="0"/>
              </a:rPr>
              <a:t>0</a:t>
            </a:r>
            <a:r>
              <a:rPr lang="en-US" sz="3000" dirty="0" smtClean="0">
                <a:latin typeface="Times New Roman" pitchFamily="18" charset="0"/>
                <a:cs typeface="Times New Roman" pitchFamily="18" charset="0"/>
              </a:rPr>
              <a:t>: </a:t>
            </a:r>
            <a:r>
              <a:rPr lang="el-GR" sz="3000" dirty="0" smtClean="0">
                <a:latin typeface="Times New Roman"/>
                <a:cs typeface="Times New Roman"/>
              </a:rPr>
              <a:t>μ</a:t>
            </a:r>
            <a:r>
              <a:rPr lang="en-US" sz="3000" dirty="0" smtClean="0">
                <a:latin typeface="Times New Roman"/>
                <a:cs typeface="Times New Roman"/>
              </a:rPr>
              <a:t> ≤ 250	H</a:t>
            </a:r>
            <a:r>
              <a:rPr lang="en-US" sz="3000" baseline="-25000" dirty="0" smtClean="0">
                <a:latin typeface="Times New Roman"/>
                <a:cs typeface="Times New Roman"/>
              </a:rPr>
              <a:t>1</a:t>
            </a:r>
            <a:r>
              <a:rPr lang="en-US" sz="3000" dirty="0" smtClean="0">
                <a:latin typeface="Times New Roman"/>
                <a:cs typeface="Times New Roman"/>
              </a:rPr>
              <a:t> : </a:t>
            </a:r>
            <a:r>
              <a:rPr lang="el-GR" sz="3000" dirty="0" smtClean="0">
                <a:latin typeface="Times New Roman"/>
                <a:cs typeface="Times New Roman"/>
              </a:rPr>
              <a:t>μ </a:t>
            </a:r>
            <a:r>
              <a:rPr lang="en-US" sz="3000" dirty="0" smtClean="0">
                <a:latin typeface="Times New Roman"/>
                <a:cs typeface="Times New Roman"/>
              </a:rPr>
              <a:t>&gt; 250</a:t>
            </a:r>
          </a:p>
          <a:p>
            <a:pPr marL="1150938" indent="-1150938"/>
            <a:r>
              <a:rPr lang="en-US" sz="3000" dirty="0" smtClean="0">
                <a:latin typeface="Times New Roman"/>
                <a:cs typeface="Times New Roman"/>
              </a:rPr>
              <a:t>Step 2:	The 0.05 significance level is to be used.</a:t>
            </a:r>
          </a:p>
          <a:p>
            <a:pPr marL="1150938" indent="-1150938"/>
            <a:r>
              <a:rPr lang="en-US" sz="3000" dirty="0" smtClean="0">
                <a:latin typeface="Times New Roman"/>
                <a:cs typeface="Times New Roman"/>
              </a:rPr>
              <a:t>Step 3: The test statistic here is</a:t>
            </a:r>
          </a:p>
          <a:p>
            <a:pPr marL="1150938" indent="-1150938"/>
            <a:endParaRPr lang="en-US" sz="3000" dirty="0" smtClean="0">
              <a:latin typeface="Times New Roman"/>
              <a:cs typeface="Times New Roman"/>
            </a:endParaRPr>
          </a:p>
          <a:p>
            <a:pPr marL="1150938" indent="-1150938"/>
            <a:endParaRPr lang="en-US" sz="3000" dirty="0" smtClean="0">
              <a:latin typeface="Times New Roman"/>
              <a:cs typeface="Times New Roman"/>
            </a:endParaRPr>
          </a:p>
          <a:p>
            <a:pPr marL="1150938" indent="-1150938"/>
            <a:r>
              <a:rPr lang="en-US" sz="3000" dirty="0" smtClean="0">
                <a:latin typeface="Times New Roman"/>
                <a:cs typeface="Times New Roman"/>
              </a:rPr>
              <a:t>Step 4: The test is right-tailed (one-tailed), </a:t>
            </a:r>
            <a:r>
              <a:rPr lang="en-US" sz="3000" dirty="0" err="1" smtClean="0">
                <a:latin typeface="Times New Roman"/>
                <a:cs typeface="Times New Roman"/>
              </a:rPr>
              <a:t>d.f</a:t>
            </a:r>
            <a:r>
              <a:rPr lang="en-US" sz="3000" dirty="0" smtClean="0">
                <a:latin typeface="Times New Roman"/>
                <a:cs typeface="Times New Roman"/>
              </a:rPr>
              <a:t>.=9, </a:t>
            </a:r>
          </a:p>
          <a:p>
            <a:pPr marL="1150938" indent="-1150938"/>
            <a:r>
              <a:rPr lang="en-US" sz="3000" dirty="0" smtClean="0">
                <a:latin typeface="Times New Roman"/>
                <a:cs typeface="Times New Roman"/>
              </a:rPr>
              <a:t>	significance level = 0.05, hence, the critical value is 1.833. </a:t>
            </a:r>
            <a:r>
              <a:rPr lang="en-US" sz="3000" dirty="0" smtClean="0">
                <a:solidFill>
                  <a:srgbClr val="0000FF"/>
                </a:solidFill>
                <a:latin typeface="Times New Roman"/>
                <a:cs typeface="Times New Roman"/>
              </a:rPr>
              <a:t>We reject null hypothesis if the value of t computed from the sample information is greater than 1.833. </a:t>
            </a:r>
          </a:p>
          <a:p>
            <a:pPr marL="1150938" indent="-1150938"/>
            <a:r>
              <a:rPr lang="en-US" sz="3000" dirty="0" smtClean="0">
                <a:latin typeface="Times New Roman"/>
                <a:cs typeface="Times New Roman"/>
              </a:rPr>
              <a:t>Step 5:	</a:t>
            </a:r>
            <a:endParaRPr lang="en-US" sz="3000" dirty="0">
              <a:latin typeface="Times New Roman" pitchFamily="18" charset="0"/>
              <a:cs typeface="Times New Roman" pitchFamily="18" charset="0"/>
            </a:endParaRPr>
          </a:p>
        </p:txBody>
      </p:sp>
      <p:graphicFrame>
        <p:nvGraphicFramePr>
          <p:cNvPr id="7" name="Object 6"/>
          <p:cNvGraphicFramePr>
            <a:graphicFrameLocks noChangeAspect="1"/>
          </p:cNvGraphicFramePr>
          <p:nvPr/>
        </p:nvGraphicFramePr>
        <p:xfrm>
          <a:off x="2743199" y="2590800"/>
          <a:ext cx="1500909" cy="990600"/>
        </p:xfrm>
        <a:graphic>
          <a:graphicData uri="http://schemas.openxmlformats.org/presentationml/2006/ole">
            <p:oleObj spid="_x0000_s187394" name="Equation" r:id="rId4" imgW="634680" imgH="41904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11"/>
                                        </p:tgtEl>
                                        <p:attrNameLst>
                                          <p:attrName>style.color</p:attrName>
                                        </p:attrNameLst>
                                      </p:cBhvr>
                                      <p:to>
                                        <p:clrVal>
                                          <a:schemeClr val="accent2"/>
                                        </p:clrVal>
                                      </p:to>
                                    </p:set>
                                    <p:set>
                                      <p:cBhvr>
                                        <p:cTn id="11" dur="500" autoRev="1" fill="hold"/>
                                        <p:tgtEl>
                                          <p:spTgt spid="11"/>
                                        </p:tgtEl>
                                        <p:attrNameLst>
                                          <p:attrName>fillcolor</p:attrName>
                                        </p:attrNameLst>
                                      </p:cBhvr>
                                      <p:to>
                                        <p:clrVal>
                                          <a:schemeClr val="accent2"/>
                                        </p:clrVal>
                                      </p:to>
                                    </p:set>
                                    <p:set>
                                      <p:cBhvr>
                                        <p:cTn id="12" dur="500" autoRev="1" fill="hold"/>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9</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6" name="Rectangle 2"/>
          <p:cNvSpPr txBox="1">
            <a:spLocks noChangeArrowheads="1"/>
          </p:cNvSpPr>
          <p:nvPr/>
        </p:nvSpPr>
        <p:spPr>
          <a:xfrm>
            <a:off x="0" y="457200"/>
            <a:ext cx="9144000" cy="762000"/>
          </a:xfrm>
          <a:prstGeom prst="rect">
            <a:avLst/>
          </a:prstGeom>
          <a:noFill/>
          <a:ln/>
        </p:spPr>
        <p:txBody>
          <a:bodyPr vert="horz" lIns="92075" tIns="46038" rIns="92075" bIns="46038"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3600" b="0" i="0" u="none" strike="noStrike" kern="1200" cap="none" spc="0" normalizeH="0" baseline="0" noProof="0" dirty="0">
              <a:ln>
                <a:noFill/>
              </a:ln>
              <a:solidFill>
                <a:schemeClr val="tx2"/>
              </a:solidFill>
              <a:effectLst/>
              <a:uLnTx/>
              <a:uFillTx/>
              <a:latin typeface="Times New Roman" pitchFamily="18" charset="0"/>
              <a:ea typeface="+mj-ea"/>
              <a:cs typeface="Times New Roman" pitchFamily="18" charset="0"/>
            </a:endParaRPr>
          </a:p>
        </p:txBody>
      </p:sp>
      <p:sp>
        <p:nvSpPr>
          <p:cNvPr id="11" name="Title 1"/>
          <p:cNvSpPr>
            <a:spLocks noGrp="1"/>
          </p:cNvSpPr>
          <p:nvPr>
            <p:ph type="title"/>
          </p:nvPr>
        </p:nvSpPr>
        <p:spPr>
          <a:xfrm>
            <a:off x="0" y="533400"/>
            <a:ext cx="9144000" cy="609600"/>
          </a:xfrm>
          <a:effectLst>
            <a:outerShdw blurRad="50800" dist="38100" dir="10800000" algn="r" rotWithShape="0">
              <a:prstClr val="black">
                <a:alpha val="40000"/>
              </a:prstClr>
            </a:outerShdw>
          </a:effectLst>
        </p:spPr>
        <p:txBody>
          <a:bodyPr>
            <a:noAutofit/>
          </a:bodyPr>
          <a:lstStyle/>
          <a:p>
            <a:pPr algn="ctr"/>
            <a:r>
              <a:rPr lang="en-US" sz="3600" dirty="0" smtClean="0">
                <a:solidFill>
                  <a:srgbClr val="FF0000"/>
                </a:solidFill>
                <a:latin typeface="Times New Roman" pitchFamily="18" charset="0"/>
                <a:cs typeface="Times New Roman" pitchFamily="18" charset="0"/>
              </a:rPr>
              <a:t>Example 1 </a:t>
            </a:r>
            <a:r>
              <a:rPr lang="en-US" sz="3600" dirty="0" smtClean="0">
                <a:solidFill>
                  <a:srgbClr val="0000FF"/>
                </a:solidFill>
                <a:latin typeface="Times New Roman" pitchFamily="18" charset="0"/>
                <a:cs typeface="Times New Roman" pitchFamily="18" charset="0"/>
              </a:rPr>
              <a:t>(continued)</a:t>
            </a:r>
            <a:endParaRPr lang="en-US" sz="3600" dirty="0">
              <a:solidFill>
                <a:srgbClr val="0000FF"/>
              </a:solidFill>
              <a:latin typeface="Times New Roman" pitchFamily="18" charset="0"/>
              <a:cs typeface="Times New Roman" pitchFamily="18" charset="0"/>
            </a:endParaRPr>
          </a:p>
        </p:txBody>
      </p:sp>
      <p:sp>
        <p:nvSpPr>
          <p:cNvPr id="12" name="TextBox 11"/>
          <p:cNvSpPr txBox="1"/>
          <p:nvPr/>
        </p:nvSpPr>
        <p:spPr>
          <a:xfrm>
            <a:off x="228600" y="1143000"/>
            <a:ext cx="8610600" cy="2862322"/>
          </a:xfrm>
          <a:prstGeom prst="rect">
            <a:avLst/>
          </a:prstGeom>
          <a:noFill/>
        </p:spPr>
        <p:txBody>
          <a:bodyPr wrap="square" rtlCol="0">
            <a:spAutoFit/>
          </a:bodyPr>
          <a:lstStyle/>
          <a:p>
            <a:pPr marL="1150938" indent="-1150938"/>
            <a:r>
              <a:rPr lang="en-US" sz="3000" dirty="0" smtClean="0">
                <a:latin typeface="Times New Roman"/>
                <a:cs typeface="Times New Roman"/>
              </a:rPr>
              <a:t>Step 5:</a:t>
            </a:r>
          </a:p>
          <a:p>
            <a:pPr marL="1150938" indent="-1150938"/>
            <a:endParaRPr lang="en-US" sz="3000" dirty="0" smtClean="0">
              <a:latin typeface="Times New Roman"/>
              <a:cs typeface="Times New Roman"/>
            </a:endParaRPr>
          </a:p>
          <a:p>
            <a:pPr marL="1150938" indent="-1150938"/>
            <a:endParaRPr lang="en-US" sz="3000" dirty="0" smtClean="0">
              <a:latin typeface="Times New Roman"/>
              <a:cs typeface="Times New Roman"/>
            </a:endParaRPr>
          </a:p>
          <a:p>
            <a:pPr marL="1150938" indent="-1150938"/>
            <a:r>
              <a:rPr lang="en-US" sz="3000" smtClean="0">
                <a:latin typeface="Times New Roman"/>
                <a:cs typeface="Times New Roman"/>
              </a:rPr>
              <a:t>	</a:t>
            </a:r>
            <a:endParaRPr lang="en-US" sz="3000" dirty="0" smtClean="0">
              <a:latin typeface="Times New Roman"/>
              <a:cs typeface="Times New Roman"/>
            </a:endParaRPr>
          </a:p>
          <a:p>
            <a:pPr marL="1150938" indent="-1150938"/>
            <a:r>
              <a:rPr lang="en-US" sz="3000" dirty="0" smtClean="0">
                <a:latin typeface="Times New Roman" pitchFamily="18" charset="0"/>
                <a:cs typeface="Times New Roman" pitchFamily="18" charset="0"/>
              </a:rPr>
              <a:t>	We reject the null hypothesis and we can conclude that the new machine is faster.</a:t>
            </a:r>
            <a:endParaRPr lang="en-US" sz="3000" dirty="0">
              <a:latin typeface="Times New Roman" pitchFamily="18" charset="0"/>
              <a:cs typeface="Times New Roman" pitchFamily="18" charset="0"/>
            </a:endParaRPr>
          </a:p>
        </p:txBody>
      </p:sp>
      <p:graphicFrame>
        <p:nvGraphicFramePr>
          <p:cNvPr id="7" name="Object 6"/>
          <p:cNvGraphicFramePr>
            <a:graphicFrameLocks noChangeAspect="1"/>
          </p:cNvGraphicFramePr>
          <p:nvPr/>
        </p:nvGraphicFramePr>
        <p:xfrm>
          <a:off x="2057400" y="1676400"/>
          <a:ext cx="4291012" cy="990600"/>
        </p:xfrm>
        <a:graphic>
          <a:graphicData uri="http://schemas.openxmlformats.org/presentationml/2006/ole">
            <p:oleObj spid="_x0000_s188418" name="Equation" r:id="rId4" imgW="1815840" imgH="41904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11"/>
                                        </p:tgtEl>
                                        <p:attrNameLst>
                                          <p:attrName>style.color</p:attrName>
                                        </p:attrNameLst>
                                      </p:cBhvr>
                                      <p:to>
                                        <p:clrVal>
                                          <a:schemeClr val="accent2"/>
                                        </p:clrVal>
                                      </p:to>
                                    </p:set>
                                    <p:set>
                                      <p:cBhvr>
                                        <p:cTn id="11" dur="500" autoRev="1" fill="hold"/>
                                        <p:tgtEl>
                                          <p:spTgt spid="11"/>
                                        </p:tgtEl>
                                        <p:attrNameLst>
                                          <p:attrName>fillcolor</p:attrName>
                                        </p:attrNameLst>
                                      </p:cBhvr>
                                      <p:to>
                                        <p:clrVal>
                                          <a:schemeClr val="accent2"/>
                                        </p:clrVal>
                                      </p:to>
                                    </p:set>
                                    <p:set>
                                      <p:cBhvr>
                                        <p:cTn id="12" dur="500" autoRev="1" fill="hold"/>
                                        <p:tgtEl>
                                          <p:spTgt spid="1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3600</TotalTime>
  <Words>1353</Words>
  <Application>Microsoft Office PowerPoint</Application>
  <PresentationFormat>On-screen Show (4:3)</PresentationFormat>
  <Paragraphs>229</Paragraphs>
  <Slides>23</Slides>
  <Notes>22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23</vt:i4>
      </vt:variant>
    </vt:vector>
  </HeadingPairs>
  <TitlesOfParts>
    <vt:vector size="25" baseType="lpstr">
      <vt:lpstr>Flow</vt:lpstr>
      <vt:lpstr>Equation</vt:lpstr>
      <vt:lpstr>TEST OF HYPOTHESIS  LARGE SAMPLES</vt:lpstr>
      <vt:lpstr>Goals of the chapter</vt:lpstr>
      <vt:lpstr>Goals of the chapter</vt:lpstr>
      <vt:lpstr>Slide 4</vt:lpstr>
      <vt:lpstr>Slide 5</vt:lpstr>
      <vt:lpstr>Testing for the Population Mean: Small Sample, Population Standard Deviation Unknown</vt:lpstr>
      <vt:lpstr>Example 1</vt:lpstr>
      <vt:lpstr>Example 1 (continued)</vt:lpstr>
      <vt:lpstr>Example 1 (continued)</vt:lpstr>
      <vt:lpstr>Example 2</vt:lpstr>
      <vt:lpstr>Example 2 (continued)</vt:lpstr>
      <vt:lpstr>Example 2 (continued)</vt:lpstr>
      <vt:lpstr>Comparing Two Independent Population Means</vt:lpstr>
      <vt:lpstr>Comparing Two Independent Population Means (Continued)</vt:lpstr>
      <vt:lpstr>Example 3</vt:lpstr>
      <vt:lpstr>Example 3</vt:lpstr>
      <vt:lpstr>Example 4</vt:lpstr>
      <vt:lpstr>Example 4</vt:lpstr>
      <vt:lpstr>Hypothesis Testing with Dependent Samples</vt:lpstr>
      <vt:lpstr>Hypothesis Testing with Dependent Samples</vt:lpstr>
      <vt:lpstr>Example  5</vt:lpstr>
      <vt:lpstr>Example  5</vt:lpstr>
      <vt:lpstr>Example  5</vt:lpstr>
    </vt:vector>
  </TitlesOfParts>
  <Company>Home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Discrete Probability Distributions</dc:title>
  <dc:creator>Mong Mara</dc:creator>
  <cp:lastModifiedBy>Mong Mara</cp:lastModifiedBy>
  <cp:revision>160</cp:revision>
  <dcterms:created xsi:type="dcterms:W3CDTF">2010-10-31T03:03:39Z</dcterms:created>
  <dcterms:modified xsi:type="dcterms:W3CDTF">2011-05-06T08:44:10Z</dcterms:modified>
</cp:coreProperties>
</file>